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279" r:id="rId71"/>
    <p:sldId id="280" r:id="rId72"/>
    <p:sldId id="281" r:id="rId73"/>
    <p:sldId id="282" r:id="rId74"/>
    <p:sldId id="283" r:id="rId75"/>
    <p:sldId id="284" r:id="rId76"/>
    <p:sldId id="285" r:id="rId77"/>
    <p:sldId id="286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Open Sauce" charset="1" panose="00000500000000000000"/>
      <p:regular r:id="rId36"/>
    </p:embeddedFont>
    <p:embeddedFont>
      <p:font typeface="Open Sauce Bold" charset="1" panose="00000800000000000000"/>
      <p:regular r:id="rId37"/>
    </p:embeddedFont>
    <p:embeddedFont>
      <p:font typeface="Open Sauce Italics" charset="1" panose="00000500000000000000"/>
      <p:regular r:id="rId38"/>
    </p:embeddedFont>
    <p:embeddedFont>
      <p:font typeface="Open Sauce Bold Italics" charset="1" panose="00000800000000000000"/>
      <p:regular r:id="rId39"/>
    </p:embeddedFont>
    <p:embeddedFont>
      <p:font typeface="Open Sauce Light" charset="1" panose="00000400000000000000"/>
      <p:regular r:id="rId40"/>
    </p:embeddedFont>
    <p:embeddedFont>
      <p:font typeface="Open Sauce Light Italics" charset="1" panose="00000400000000000000"/>
      <p:regular r:id="rId41"/>
    </p:embeddedFont>
    <p:embeddedFont>
      <p:font typeface="Open Sauce Medium" charset="1" panose="00000600000000000000"/>
      <p:regular r:id="rId42"/>
    </p:embeddedFont>
    <p:embeddedFont>
      <p:font typeface="Open Sauce Medium Italics" charset="1" panose="00000600000000000000"/>
      <p:regular r:id="rId43"/>
    </p:embeddedFont>
    <p:embeddedFont>
      <p:font typeface="Open Sauce Semi-Bold" charset="1" panose="00000700000000000000"/>
      <p:regular r:id="rId44"/>
    </p:embeddedFont>
    <p:embeddedFont>
      <p:font typeface="Open Sauce Semi-Bold Italics" charset="1" panose="00000700000000000000"/>
      <p:regular r:id="rId45"/>
    </p:embeddedFont>
    <p:embeddedFont>
      <p:font typeface="Open Sauce Heavy" charset="1" panose="00000A00000000000000"/>
      <p:regular r:id="rId46"/>
    </p:embeddedFont>
    <p:embeddedFont>
      <p:font typeface="Open Sauce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66" Target="slides/slide19.xml" Type="http://schemas.openxmlformats.org/officeDocument/2006/relationships/slide"/><Relationship Id="rId67" Target="slides/slide20.xml" Type="http://schemas.openxmlformats.org/officeDocument/2006/relationships/slide"/><Relationship Id="rId68" Target="slides/slide21.xml" Type="http://schemas.openxmlformats.org/officeDocument/2006/relationships/slide"/><Relationship Id="rId69" Target="slides/slide22.xml" Type="http://schemas.openxmlformats.org/officeDocument/2006/relationships/slide"/><Relationship Id="rId7" Target="fonts/font7.fntdata" Type="http://schemas.openxmlformats.org/officeDocument/2006/relationships/font"/><Relationship Id="rId70" Target="slides/slide23.xml" Type="http://schemas.openxmlformats.org/officeDocument/2006/relationships/slide"/><Relationship Id="rId71" Target="slides/slide24.xml" Type="http://schemas.openxmlformats.org/officeDocument/2006/relationships/slide"/><Relationship Id="rId72" Target="slides/slide25.xml" Type="http://schemas.openxmlformats.org/officeDocument/2006/relationships/slide"/><Relationship Id="rId73" Target="slides/slide26.xml" Type="http://schemas.openxmlformats.org/officeDocument/2006/relationships/slide"/><Relationship Id="rId74" Target="slides/slide27.xml" Type="http://schemas.openxmlformats.org/officeDocument/2006/relationships/slide"/><Relationship Id="rId75" Target="slides/slide28.xml" Type="http://schemas.openxmlformats.org/officeDocument/2006/relationships/slide"/><Relationship Id="rId76" Target="slides/slide29.xml" Type="http://schemas.openxmlformats.org/officeDocument/2006/relationships/slide"/><Relationship Id="rId77" Target="slides/slide30.xml" Type="http://schemas.openxmlformats.org/officeDocument/2006/relationships/slide"/><Relationship Id="rId78" Target="slides/slide3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25.pn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0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51.jpe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3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97433" y="2386876"/>
            <a:ext cx="6324441" cy="6040392"/>
          </a:xfrm>
          <a:custGeom>
            <a:avLst/>
            <a:gdLst/>
            <a:ahLst/>
            <a:cxnLst/>
            <a:rect r="r" b="b" t="t" l="l"/>
            <a:pathLst>
              <a:path h="6040392" w="6324441">
                <a:moveTo>
                  <a:pt x="0" y="0"/>
                </a:moveTo>
                <a:lnTo>
                  <a:pt x="6324441" y="0"/>
                </a:lnTo>
                <a:lnTo>
                  <a:pt x="6324441" y="6040392"/>
                </a:lnTo>
                <a:lnTo>
                  <a:pt x="0" y="604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63" t="0" r="-2359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05330" y="163817"/>
            <a:ext cx="1516545" cy="1441509"/>
          </a:xfrm>
          <a:custGeom>
            <a:avLst/>
            <a:gdLst/>
            <a:ahLst/>
            <a:cxnLst/>
            <a:rect r="r" b="b" t="t" l="l"/>
            <a:pathLst>
              <a:path h="1441509" w="1516545">
                <a:moveTo>
                  <a:pt x="0" y="0"/>
                </a:moveTo>
                <a:lnTo>
                  <a:pt x="1516544" y="0"/>
                </a:lnTo>
                <a:lnTo>
                  <a:pt x="1516544" y="1441509"/>
                </a:lnTo>
                <a:lnTo>
                  <a:pt x="0" y="144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02" r="0" b="-26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1731" y="531111"/>
            <a:ext cx="10425988" cy="255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sz="5030">
                <a:solidFill>
                  <a:srgbClr val="1C5739"/>
                </a:solidFill>
                <a:latin typeface="Codec Pro ExtraBold"/>
              </a:rPr>
              <a:t>MULTI MODAL DATA FUSION AND PATH GENERATION USING REINFORCEMENT LEARNING FOR COBOTS</a:t>
            </a:r>
            <a:r>
              <a:rPr lang="en-US" sz="5030">
                <a:solidFill>
                  <a:srgbClr val="1C5739"/>
                </a:solidFill>
                <a:latin typeface="Codec Pro Extra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5710" y="3626393"/>
            <a:ext cx="9213146" cy="465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 spc="148">
                <a:solidFill>
                  <a:srgbClr val="000000"/>
                </a:solidFill>
                <a:latin typeface="Poppins Bold"/>
              </a:rPr>
              <a:t>Mentor name :  </a:t>
            </a:r>
            <a:r>
              <a:rPr lang="en-US" sz="2909" spc="148">
                <a:solidFill>
                  <a:srgbClr val="000000"/>
                </a:solidFill>
                <a:latin typeface="Poppins"/>
              </a:rPr>
              <a:t>Dr. Anish Chand Turlapaty</a:t>
            </a:r>
          </a:p>
          <a:p>
            <a:pPr algn="ctr">
              <a:lnSpc>
                <a:spcPts val="4073"/>
              </a:lnSpc>
            </a:pPr>
            <a:r>
              <a:rPr lang="en-US" sz="2909" spc="148">
                <a:solidFill>
                  <a:srgbClr val="000000"/>
                </a:solidFill>
                <a:latin typeface="Poppins"/>
              </a:rPr>
              <a:t>Department of Electronics &amp; Communication Engineering</a:t>
            </a:r>
          </a:p>
          <a:p>
            <a:pPr algn="ctr">
              <a:lnSpc>
                <a:spcPts val="4073"/>
              </a:lnSpc>
            </a:pPr>
          </a:p>
          <a:p>
            <a:pPr algn="just">
              <a:lnSpc>
                <a:spcPts val="4213"/>
              </a:lnSpc>
            </a:pPr>
            <a:r>
              <a:rPr lang="en-US" sz="3009" spc="153">
                <a:solidFill>
                  <a:srgbClr val="000000"/>
                </a:solidFill>
                <a:latin typeface="Poppins"/>
              </a:rPr>
              <a:t>    </a:t>
            </a:r>
            <a:r>
              <a:rPr lang="en-US" sz="3009" spc="153">
                <a:solidFill>
                  <a:srgbClr val="000000"/>
                </a:solidFill>
                <a:latin typeface="Poppins Bold"/>
              </a:rPr>
              <a:t>Project ID         : </a:t>
            </a:r>
            <a:r>
              <a:rPr lang="en-US" sz="3009" spc="153">
                <a:solidFill>
                  <a:srgbClr val="000000"/>
                </a:solidFill>
                <a:latin typeface="Poppins"/>
              </a:rPr>
              <a:t>B24ACT01   </a:t>
            </a:r>
            <a:r>
              <a:rPr lang="en-US" sz="3009" spc="153">
                <a:solidFill>
                  <a:srgbClr val="000000"/>
                </a:solidFill>
                <a:latin typeface="Poppins Bold"/>
              </a:rPr>
              <a:t> </a:t>
            </a:r>
          </a:p>
          <a:p>
            <a:pPr algn="just">
              <a:lnSpc>
                <a:spcPts val="4213"/>
              </a:lnSpc>
            </a:pPr>
            <a:r>
              <a:rPr lang="en-US" sz="3009" spc="153">
                <a:solidFill>
                  <a:srgbClr val="000000"/>
                </a:solidFill>
                <a:latin typeface="Poppins Bold"/>
              </a:rPr>
              <a:t>     </a:t>
            </a:r>
            <a:r>
              <a:rPr lang="en-US" sz="3009" spc="153">
                <a:solidFill>
                  <a:srgbClr val="000000"/>
                </a:solidFill>
                <a:latin typeface="Poppins Bold"/>
              </a:rPr>
              <a:t>Team:                                                                         </a:t>
            </a:r>
          </a:p>
          <a:p>
            <a:pPr algn="ctr">
              <a:lnSpc>
                <a:spcPts val="4073"/>
              </a:lnSpc>
            </a:pPr>
            <a:r>
              <a:rPr lang="en-US" sz="2909" spc="148">
                <a:solidFill>
                  <a:srgbClr val="000000"/>
                </a:solidFill>
                <a:latin typeface="Poppins Bold"/>
              </a:rPr>
              <a:t>  </a:t>
            </a:r>
            <a:r>
              <a:rPr lang="en-US" sz="2909" spc="148">
                <a:solidFill>
                  <a:srgbClr val="000000"/>
                </a:solidFill>
                <a:latin typeface="Poppins"/>
              </a:rPr>
              <a:t>Yalakanti Eswar                      S20210020332</a:t>
            </a:r>
          </a:p>
          <a:p>
            <a:pPr algn="ctr">
              <a:lnSpc>
                <a:spcPts val="4073"/>
              </a:lnSpc>
            </a:pPr>
            <a:r>
              <a:rPr lang="en-US" sz="2909" spc="148">
                <a:solidFill>
                  <a:srgbClr val="000000"/>
                </a:solidFill>
                <a:latin typeface="Poppins"/>
              </a:rPr>
              <a:t>  Yele Midhilesh Kumar           S20210020333</a:t>
            </a:r>
          </a:p>
          <a:p>
            <a:pPr algn="ctr">
              <a:lnSpc>
                <a:spcPts val="393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591320" y="9416560"/>
            <a:ext cx="218122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13981" y="2037986"/>
            <a:ext cx="5045319" cy="5900056"/>
          </a:xfrm>
          <a:custGeom>
            <a:avLst/>
            <a:gdLst/>
            <a:ahLst/>
            <a:cxnLst/>
            <a:rect r="r" b="b" t="t" l="l"/>
            <a:pathLst>
              <a:path h="5900056" w="5045319">
                <a:moveTo>
                  <a:pt x="0" y="0"/>
                </a:moveTo>
                <a:lnTo>
                  <a:pt x="5045319" y="0"/>
                </a:lnTo>
                <a:lnTo>
                  <a:pt x="5045319" y="5900056"/>
                </a:lnTo>
                <a:lnTo>
                  <a:pt x="0" y="590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4555" y="5379990"/>
            <a:ext cx="2815183" cy="4581650"/>
          </a:xfrm>
          <a:custGeom>
            <a:avLst/>
            <a:gdLst/>
            <a:ahLst/>
            <a:cxnLst/>
            <a:rect r="r" b="b" t="t" l="l"/>
            <a:pathLst>
              <a:path h="4581650" w="2815183">
                <a:moveTo>
                  <a:pt x="0" y="0"/>
                </a:moveTo>
                <a:lnTo>
                  <a:pt x="2815183" y="0"/>
                </a:lnTo>
                <a:lnTo>
                  <a:pt x="2815183" y="4581650"/>
                </a:lnTo>
                <a:lnTo>
                  <a:pt x="0" y="458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35468" y="9416560"/>
            <a:ext cx="52982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07" y="1698410"/>
            <a:ext cx="8951791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extensor digitorum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707" y="2524946"/>
            <a:ext cx="11227889" cy="25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000000"/>
                </a:solidFill>
                <a:latin typeface="Open Sauce"/>
              </a:rPr>
              <a:t>The extensor digitorum muscle plays a vital role in the classification of gestures because it allows the fingers to be extended.</a:t>
            </a:r>
          </a:p>
          <a:p>
            <a:pPr algn="l"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000000"/>
                </a:solidFill>
                <a:latin typeface="Open Sauce"/>
              </a:rPr>
              <a:t>This muscle</a:t>
            </a:r>
            <a:r>
              <a:rPr lang="en-US" sz="3024" spc="296">
                <a:solidFill>
                  <a:srgbClr val="000000"/>
                </a:solidFill>
                <a:latin typeface="Open Sauce"/>
              </a:rPr>
              <a:t> is especially for those actions that involve spreading or stretching of fingers.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04382" y="1765085"/>
            <a:ext cx="4954918" cy="5820933"/>
          </a:xfrm>
          <a:custGeom>
            <a:avLst/>
            <a:gdLst/>
            <a:ahLst/>
            <a:cxnLst/>
            <a:rect r="r" b="b" t="t" l="l"/>
            <a:pathLst>
              <a:path h="5820933" w="4954918">
                <a:moveTo>
                  <a:pt x="0" y="0"/>
                </a:moveTo>
                <a:lnTo>
                  <a:pt x="4954918" y="0"/>
                </a:lnTo>
                <a:lnTo>
                  <a:pt x="4954918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3754" y="4488064"/>
            <a:ext cx="1895505" cy="5473576"/>
          </a:xfrm>
          <a:custGeom>
            <a:avLst/>
            <a:gdLst/>
            <a:ahLst/>
            <a:cxnLst/>
            <a:rect r="r" b="b" t="t" l="l"/>
            <a:pathLst>
              <a:path h="5473576" w="1895505">
                <a:moveTo>
                  <a:pt x="0" y="0"/>
                </a:moveTo>
                <a:lnTo>
                  <a:pt x="1895505" y="0"/>
                </a:lnTo>
                <a:lnTo>
                  <a:pt x="1895505" y="5473576"/>
                </a:lnTo>
                <a:lnTo>
                  <a:pt x="0" y="5473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82319" y="9416560"/>
            <a:ext cx="436126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07" y="1698410"/>
            <a:ext cx="8951791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Flexor carpi ulnaris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707" y="2501388"/>
            <a:ext cx="11227889" cy="207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000000"/>
                </a:solidFill>
                <a:latin typeface="Open Sauce"/>
              </a:rPr>
              <a:t>Flexor carpi ulnaris is primarily involved in wrist flexion , contributing to hand gestures that involve movements such as grasping and gripping.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1698" y="251778"/>
            <a:ext cx="1123380" cy="1123380"/>
          </a:xfrm>
          <a:custGeom>
            <a:avLst/>
            <a:gdLst/>
            <a:ahLst/>
            <a:cxnLst/>
            <a:rect r="r" b="b" t="t" l="l"/>
            <a:pathLst>
              <a:path h="1123380" w="1123380">
                <a:moveTo>
                  <a:pt x="0" y="0"/>
                </a:moveTo>
                <a:lnTo>
                  <a:pt x="1123379" y="0"/>
                </a:lnTo>
                <a:lnTo>
                  <a:pt x="1123379" y="1123380"/>
                </a:lnTo>
                <a:lnTo>
                  <a:pt x="0" y="112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7790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34505" y="3851542"/>
            <a:ext cx="13938464" cy="3903353"/>
          </a:xfrm>
          <a:custGeom>
            <a:avLst/>
            <a:gdLst/>
            <a:ahLst/>
            <a:cxnLst/>
            <a:rect r="r" b="b" t="t" l="l"/>
            <a:pathLst>
              <a:path h="3903353" w="13938464">
                <a:moveTo>
                  <a:pt x="0" y="0"/>
                </a:moveTo>
                <a:lnTo>
                  <a:pt x="13938465" y="0"/>
                </a:lnTo>
                <a:lnTo>
                  <a:pt x="13938465" y="3903352"/>
                </a:lnTo>
                <a:lnTo>
                  <a:pt x="0" y="3903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730249"/>
            <a:ext cx="17995077" cy="11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We gathered data from 4 subjects, each performing 7 distinct gestures and every gesture is repeated by 7 times.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4905" y="9391374"/>
            <a:ext cx="524113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065328"/>
            <a:ext cx="17995077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Data is collected from Semg, kinect sensor and video camera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461" y="7897769"/>
            <a:ext cx="17995077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fig. Actions performed in data collection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1698" y="251778"/>
            <a:ext cx="1123380" cy="1123380"/>
          </a:xfrm>
          <a:custGeom>
            <a:avLst/>
            <a:gdLst/>
            <a:ahLst/>
            <a:cxnLst/>
            <a:rect r="r" b="b" t="t" l="l"/>
            <a:pathLst>
              <a:path h="1123380" w="1123380">
                <a:moveTo>
                  <a:pt x="0" y="0"/>
                </a:moveTo>
                <a:lnTo>
                  <a:pt x="1123379" y="0"/>
                </a:lnTo>
                <a:lnTo>
                  <a:pt x="1123379" y="1123380"/>
                </a:lnTo>
                <a:lnTo>
                  <a:pt x="0" y="112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7790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3223" y="3968385"/>
            <a:ext cx="5072691" cy="4629263"/>
          </a:xfrm>
          <a:custGeom>
            <a:avLst/>
            <a:gdLst/>
            <a:ahLst/>
            <a:cxnLst/>
            <a:rect r="r" b="b" t="t" l="l"/>
            <a:pathLst>
              <a:path h="4629263" w="5072691">
                <a:moveTo>
                  <a:pt x="0" y="0"/>
                </a:moveTo>
                <a:lnTo>
                  <a:pt x="5072691" y="0"/>
                </a:lnTo>
                <a:lnTo>
                  <a:pt x="5072691" y="4629262"/>
                </a:lnTo>
                <a:lnTo>
                  <a:pt x="0" y="462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98" r="-6251" b="-69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9479" y="4120785"/>
            <a:ext cx="5473908" cy="4094656"/>
          </a:xfrm>
          <a:custGeom>
            <a:avLst/>
            <a:gdLst/>
            <a:ahLst/>
            <a:cxnLst/>
            <a:rect r="r" b="b" t="t" l="l"/>
            <a:pathLst>
              <a:path h="4094656" w="5473908">
                <a:moveTo>
                  <a:pt x="0" y="0"/>
                </a:moveTo>
                <a:lnTo>
                  <a:pt x="5473908" y="0"/>
                </a:lnTo>
                <a:lnTo>
                  <a:pt x="5473908" y="4094655"/>
                </a:lnTo>
                <a:lnTo>
                  <a:pt x="0" y="409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18763" y="4120785"/>
            <a:ext cx="4757551" cy="4613086"/>
          </a:xfrm>
          <a:custGeom>
            <a:avLst/>
            <a:gdLst/>
            <a:ahLst/>
            <a:cxnLst/>
            <a:rect r="r" b="b" t="t" l="l"/>
            <a:pathLst>
              <a:path h="4613086" w="4757551">
                <a:moveTo>
                  <a:pt x="0" y="0"/>
                </a:moveTo>
                <a:lnTo>
                  <a:pt x="4757551" y="0"/>
                </a:lnTo>
                <a:lnTo>
                  <a:pt x="4757551" y="4613086"/>
                </a:lnTo>
                <a:lnTo>
                  <a:pt x="0" y="4613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369" t="-27554" r="-1250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1730249"/>
            <a:ext cx="17995077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Semg is collected through five channels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42227" y="9391374"/>
            <a:ext cx="529471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561690" y="2515421"/>
            <a:ext cx="17995077" cy="11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Microsoft kinect for depth perception and Video camera is for spatial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383" y="8955681"/>
            <a:ext cx="5273971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"/>
              </a:rPr>
              <a:t>Fig. Noraxon sensor for Semg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60553" y="9008127"/>
            <a:ext cx="5273971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"/>
              </a:rPr>
              <a:t>Fig. Subject performing OK symbol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9479" y="8065454"/>
            <a:ext cx="5273971" cy="45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"/>
              </a:rPr>
              <a:t>Fig. Microsoft kinect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1698" y="251778"/>
            <a:ext cx="1123380" cy="1123380"/>
          </a:xfrm>
          <a:custGeom>
            <a:avLst/>
            <a:gdLst/>
            <a:ahLst/>
            <a:cxnLst/>
            <a:rect r="r" b="b" t="t" l="l"/>
            <a:pathLst>
              <a:path h="1123380" w="1123380">
                <a:moveTo>
                  <a:pt x="0" y="0"/>
                </a:moveTo>
                <a:lnTo>
                  <a:pt x="1123379" y="0"/>
                </a:lnTo>
                <a:lnTo>
                  <a:pt x="1123379" y="1123380"/>
                </a:lnTo>
                <a:lnTo>
                  <a:pt x="0" y="112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7790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73295" y="3255307"/>
            <a:ext cx="4703951" cy="4296042"/>
          </a:xfrm>
          <a:custGeom>
            <a:avLst/>
            <a:gdLst/>
            <a:ahLst/>
            <a:cxnLst/>
            <a:rect r="r" b="b" t="t" l="l"/>
            <a:pathLst>
              <a:path h="4296042" w="4703951">
                <a:moveTo>
                  <a:pt x="0" y="0"/>
                </a:moveTo>
                <a:lnTo>
                  <a:pt x="4703951" y="0"/>
                </a:lnTo>
                <a:lnTo>
                  <a:pt x="4703951" y="4296042"/>
                </a:lnTo>
                <a:lnTo>
                  <a:pt x="0" y="4296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56" t="-15892" r="-41728" b="-168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3521" y="3290547"/>
            <a:ext cx="4632542" cy="4260803"/>
          </a:xfrm>
          <a:custGeom>
            <a:avLst/>
            <a:gdLst/>
            <a:ahLst/>
            <a:cxnLst/>
            <a:rect r="r" b="b" t="t" l="l"/>
            <a:pathLst>
              <a:path h="4260803" w="4632542">
                <a:moveTo>
                  <a:pt x="0" y="0"/>
                </a:moveTo>
                <a:lnTo>
                  <a:pt x="4632542" y="0"/>
                </a:lnTo>
                <a:lnTo>
                  <a:pt x="4632542" y="4260802"/>
                </a:lnTo>
                <a:lnTo>
                  <a:pt x="0" y="4260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53" t="-18026" r="-41523" b="-1584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1048" y="3255307"/>
            <a:ext cx="5438212" cy="4307904"/>
          </a:xfrm>
          <a:custGeom>
            <a:avLst/>
            <a:gdLst/>
            <a:ahLst/>
            <a:cxnLst/>
            <a:rect r="r" b="b" t="t" l="l"/>
            <a:pathLst>
              <a:path h="4307904" w="5438212">
                <a:moveTo>
                  <a:pt x="0" y="0"/>
                </a:moveTo>
                <a:lnTo>
                  <a:pt x="5438212" y="0"/>
                </a:lnTo>
                <a:lnTo>
                  <a:pt x="5438212" y="4307905"/>
                </a:lnTo>
                <a:lnTo>
                  <a:pt x="0" y="43079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93" t="-12338" r="-20008" b="-1637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485289" y="1730249"/>
            <a:ext cx="17995077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Microsoft Kinect Sensor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43239" y="9391374"/>
            <a:ext cx="527447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79435" y="7858487"/>
            <a:ext cx="8052730" cy="46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IR Image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5371" y="7707269"/>
            <a:ext cx="6160957" cy="95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Subject performing Wave 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52595" y="7707269"/>
            <a:ext cx="5406705" cy="95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Subject performing</a:t>
            </a:r>
          </a:p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1698" y="251778"/>
            <a:ext cx="1123380" cy="1123380"/>
          </a:xfrm>
          <a:custGeom>
            <a:avLst/>
            <a:gdLst/>
            <a:ahLst/>
            <a:cxnLst/>
            <a:rect r="r" b="b" t="t" l="l"/>
            <a:pathLst>
              <a:path h="1123380" w="1123380">
                <a:moveTo>
                  <a:pt x="0" y="0"/>
                </a:moveTo>
                <a:lnTo>
                  <a:pt x="1123379" y="0"/>
                </a:lnTo>
                <a:lnTo>
                  <a:pt x="1123379" y="1123380"/>
                </a:lnTo>
                <a:lnTo>
                  <a:pt x="0" y="112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7790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169965"/>
            <a:ext cx="4789293" cy="4338713"/>
          </a:xfrm>
          <a:custGeom>
            <a:avLst/>
            <a:gdLst/>
            <a:ahLst/>
            <a:cxnLst/>
            <a:rect r="r" b="b" t="t" l="l"/>
            <a:pathLst>
              <a:path h="4338713" w="4789293">
                <a:moveTo>
                  <a:pt x="0" y="0"/>
                </a:moveTo>
                <a:lnTo>
                  <a:pt x="4789293" y="0"/>
                </a:lnTo>
                <a:lnTo>
                  <a:pt x="4789293" y="4338713"/>
                </a:lnTo>
                <a:lnTo>
                  <a:pt x="0" y="4338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55" t="-15244" r="-39648" b="-162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13360" y="3169965"/>
            <a:ext cx="4661280" cy="4317377"/>
          </a:xfrm>
          <a:custGeom>
            <a:avLst/>
            <a:gdLst/>
            <a:ahLst/>
            <a:cxnLst/>
            <a:rect r="r" b="b" t="t" l="l"/>
            <a:pathLst>
              <a:path h="4317377" w="4661280">
                <a:moveTo>
                  <a:pt x="0" y="0"/>
                </a:moveTo>
                <a:lnTo>
                  <a:pt x="4661280" y="0"/>
                </a:lnTo>
                <a:lnTo>
                  <a:pt x="4661280" y="4317378"/>
                </a:lnTo>
                <a:lnTo>
                  <a:pt x="0" y="4317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12" t="-16802" r="-41652" b="-1531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485289" y="1730249"/>
            <a:ext cx="17995077" cy="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Microsoft Kinect Sensor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43893" y="9391374"/>
            <a:ext cx="526137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16635" y="3191301"/>
            <a:ext cx="4755062" cy="4296042"/>
          </a:xfrm>
          <a:custGeom>
            <a:avLst/>
            <a:gdLst/>
            <a:ahLst/>
            <a:cxnLst/>
            <a:rect r="r" b="b" t="t" l="l"/>
            <a:pathLst>
              <a:path h="4296042" w="4755062">
                <a:moveTo>
                  <a:pt x="0" y="0"/>
                </a:moveTo>
                <a:lnTo>
                  <a:pt x="4755063" y="0"/>
                </a:lnTo>
                <a:lnTo>
                  <a:pt x="4755063" y="4296042"/>
                </a:lnTo>
                <a:lnTo>
                  <a:pt x="0" y="429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16" t="-16388" r="-40830" b="-1638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3721" y="7803953"/>
            <a:ext cx="4321835" cy="95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subject performing  Flexion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3360" y="7782618"/>
            <a:ext cx="4321835" cy="144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subject performing  Ok symbol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3249" y="7966813"/>
            <a:ext cx="4321835" cy="144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subject performing  double tap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1698" y="251778"/>
            <a:ext cx="1123380" cy="1123380"/>
          </a:xfrm>
          <a:custGeom>
            <a:avLst/>
            <a:gdLst/>
            <a:ahLst/>
            <a:cxnLst/>
            <a:rect r="r" b="b" t="t" l="l"/>
            <a:pathLst>
              <a:path h="1123380" w="1123380">
                <a:moveTo>
                  <a:pt x="0" y="0"/>
                </a:moveTo>
                <a:lnTo>
                  <a:pt x="1123379" y="0"/>
                </a:lnTo>
                <a:lnTo>
                  <a:pt x="1123379" y="1123380"/>
                </a:lnTo>
                <a:lnTo>
                  <a:pt x="0" y="1123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7790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6756" y="3268938"/>
            <a:ext cx="7041653" cy="4066611"/>
          </a:xfrm>
          <a:custGeom>
            <a:avLst/>
            <a:gdLst/>
            <a:ahLst/>
            <a:cxnLst/>
            <a:rect r="r" b="b" t="t" l="l"/>
            <a:pathLst>
              <a:path h="4066611" w="7041653">
                <a:moveTo>
                  <a:pt x="0" y="0"/>
                </a:moveTo>
                <a:lnTo>
                  <a:pt x="7041652" y="0"/>
                </a:lnTo>
                <a:lnTo>
                  <a:pt x="7041652" y="4066611"/>
                </a:lnTo>
                <a:lnTo>
                  <a:pt x="0" y="406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69" t="0" r="-3696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81384" y="3371930"/>
            <a:ext cx="6330901" cy="3860627"/>
          </a:xfrm>
          <a:custGeom>
            <a:avLst/>
            <a:gdLst/>
            <a:ahLst/>
            <a:cxnLst/>
            <a:rect r="r" b="b" t="t" l="l"/>
            <a:pathLst>
              <a:path h="3860627" w="6330901">
                <a:moveTo>
                  <a:pt x="0" y="0"/>
                </a:moveTo>
                <a:lnTo>
                  <a:pt x="6330901" y="0"/>
                </a:lnTo>
                <a:lnTo>
                  <a:pt x="6330901" y="3860627"/>
                </a:lnTo>
                <a:lnTo>
                  <a:pt x="0" y="3860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420" t="0" r="-4042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04015" y="1730249"/>
            <a:ext cx="13205773" cy="119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345">
                <a:solidFill>
                  <a:srgbClr val="000000"/>
                </a:solidFill>
                <a:latin typeface="Open Sauce"/>
              </a:rPr>
              <a:t>Microsoft Kinect Sensor Data (3D Images)</a:t>
            </a:r>
          </a:p>
          <a:p>
            <a:pPr algn="ctr">
              <a:lnSpc>
                <a:spcPts val="486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342881" y="9391374"/>
            <a:ext cx="528161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7992774"/>
            <a:ext cx="8696428" cy="45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"/>
              </a:rPr>
              <a:t>Fig. 3D image for depth and path finding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7992774"/>
            <a:ext cx="8696428" cy="928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"/>
              </a:rPr>
              <a:t>Fig. 3D image for depth and path finding in different view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66870"/>
            <a:ext cx="8099294" cy="1119415"/>
            <a:chOff x="0" y="0"/>
            <a:chExt cx="2133147" cy="294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294825"/>
            </a:xfrm>
            <a:custGeom>
              <a:avLst/>
              <a:gdLst/>
              <a:ahLst/>
              <a:cxnLst/>
              <a:rect r="r" b="b" t="t" l="l"/>
              <a:pathLst>
                <a:path h="294825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46076"/>
                  </a:lnTo>
                  <a:cubicBezTo>
                    <a:pt x="2133148" y="272999"/>
                    <a:pt x="2111322" y="294825"/>
                    <a:pt x="2084398" y="294825"/>
                  </a:cubicBezTo>
                  <a:lnTo>
                    <a:pt x="48750" y="294825"/>
                  </a:lnTo>
                  <a:cubicBezTo>
                    <a:pt x="21826" y="294825"/>
                    <a:pt x="0" y="272999"/>
                    <a:pt x="0" y="246076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39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77057" y="1286285"/>
            <a:ext cx="10763417" cy="8057681"/>
          </a:xfrm>
          <a:custGeom>
            <a:avLst/>
            <a:gdLst/>
            <a:ahLst/>
            <a:cxnLst/>
            <a:rect r="r" b="b" t="t" l="l"/>
            <a:pathLst>
              <a:path h="8057681" w="10763417">
                <a:moveTo>
                  <a:pt x="0" y="0"/>
                </a:moveTo>
                <a:lnTo>
                  <a:pt x="10763417" y="0"/>
                </a:lnTo>
                <a:lnTo>
                  <a:pt x="10763417" y="8057682"/>
                </a:lnTo>
                <a:lnTo>
                  <a:pt x="0" y="8057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45528" y="9416560"/>
            <a:ext cx="509707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5437" y="190090"/>
            <a:ext cx="5939309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Raw Semg signal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54519" y="9296342"/>
            <a:ext cx="17995077" cy="46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Raw Semg signal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119091"/>
            <a:ext cx="8099294" cy="1119415"/>
            <a:chOff x="0" y="0"/>
            <a:chExt cx="2133147" cy="294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294825"/>
            </a:xfrm>
            <a:custGeom>
              <a:avLst/>
              <a:gdLst/>
              <a:ahLst/>
              <a:cxnLst/>
              <a:rect r="r" b="b" t="t" l="l"/>
              <a:pathLst>
                <a:path h="294825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46076"/>
                  </a:lnTo>
                  <a:cubicBezTo>
                    <a:pt x="2133148" y="272999"/>
                    <a:pt x="2111322" y="294825"/>
                    <a:pt x="2084398" y="294825"/>
                  </a:cubicBezTo>
                  <a:lnTo>
                    <a:pt x="48750" y="294825"/>
                  </a:lnTo>
                  <a:cubicBezTo>
                    <a:pt x="21826" y="294825"/>
                    <a:pt x="0" y="272999"/>
                    <a:pt x="0" y="246076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39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9707" y="1369294"/>
            <a:ext cx="11078969" cy="8293909"/>
          </a:xfrm>
          <a:custGeom>
            <a:avLst/>
            <a:gdLst/>
            <a:ahLst/>
            <a:cxnLst/>
            <a:rect r="r" b="b" t="t" l="l"/>
            <a:pathLst>
              <a:path h="8293909" w="11078969">
                <a:moveTo>
                  <a:pt x="0" y="0"/>
                </a:moveTo>
                <a:lnTo>
                  <a:pt x="11078969" y="0"/>
                </a:lnTo>
                <a:lnTo>
                  <a:pt x="11078969" y="8293909"/>
                </a:lnTo>
                <a:lnTo>
                  <a:pt x="0" y="8293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37075" y="9416560"/>
            <a:ext cx="526613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9001" y="756816"/>
            <a:ext cx="7389763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SEMG siganl after filtering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39617" y="9679575"/>
            <a:ext cx="17995077" cy="43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624" spc="257">
                <a:solidFill>
                  <a:srgbClr val="000000"/>
                </a:solidFill>
                <a:latin typeface="Open Sauce"/>
              </a:rPr>
              <a:t>Fig. Filtered Semg signal(Notch filter of 50 hz and denoise using sym8 wavelet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0497" y="0"/>
            <a:ext cx="12708630" cy="9513902"/>
          </a:xfrm>
          <a:custGeom>
            <a:avLst/>
            <a:gdLst/>
            <a:ahLst/>
            <a:cxnLst/>
            <a:rect r="r" b="b" t="t" l="l"/>
            <a:pathLst>
              <a:path h="9513902" w="12708630">
                <a:moveTo>
                  <a:pt x="0" y="0"/>
                </a:moveTo>
                <a:lnTo>
                  <a:pt x="12708631" y="0"/>
                </a:lnTo>
                <a:lnTo>
                  <a:pt x="12708631" y="9513902"/>
                </a:lnTo>
                <a:lnTo>
                  <a:pt x="0" y="9513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9128" y="2182938"/>
            <a:ext cx="3856263" cy="2246891"/>
          </a:xfrm>
          <a:custGeom>
            <a:avLst/>
            <a:gdLst/>
            <a:ahLst/>
            <a:cxnLst/>
            <a:rect r="r" b="b" t="t" l="l"/>
            <a:pathLst>
              <a:path h="2246891" w="3856263">
                <a:moveTo>
                  <a:pt x="0" y="0"/>
                </a:moveTo>
                <a:lnTo>
                  <a:pt x="3856263" y="0"/>
                </a:lnTo>
                <a:lnTo>
                  <a:pt x="3856263" y="2246891"/>
                </a:lnTo>
                <a:lnTo>
                  <a:pt x="0" y="2246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73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36301" y="9416560"/>
            <a:ext cx="528161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94696" y="9466277"/>
            <a:ext cx="17995077" cy="46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824" spc="276">
                <a:solidFill>
                  <a:srgbClr val="000000"/>
                </a:solidFill>
                <a:latin typeface="Open Sauce"/>
              </a:rPr>
              <a:t>Fig. plot of both Raw Semg signal and filtered Semg signal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011308"/>
            <a:ext cx="1400485" cy="7728122"/>
            <a:chOff x="0" y="0"/>
            <a:chExt cx="368852" cy="20353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2035390"/>
            </a:xfrm>
            <a:custGeom>
              <a:avLst/>
              <a:gdLst/>
              <a:ahLst/>
              <a:cxnLst/>
              <a:rect r="r" b="b" t="t" l="l"/>
              <a:pathLst>
                <a:path h="2035390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035390"/>
                  </a:lnTo>
                  <a:lnTo>
                    <a:pt x="0" y="2035390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205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59166" y="0"/>
            <a:ext cx="1286068" cy="1286068"/>
          </a:xfrm>
          <a:custGeom>
            <a:avLst/>
            <a:gdLst/>
            <a:ahLst/>
            <a:cxnLst/>
            <a:rect r="r" b="b" t="t" l="l"/>
            <a:pathLst>
              <a:path h="1286068" w="1286068">
                <a:moveTo>
                  <a:pt x="0" y="0"/>
                </a:moveTo>
                <a:lnTo>
                  <a:pt x="1286068" y="0"/>
                </a:lnTo>
                <a:lnTo>
                  <a:pt x="1286068" y="1286068"/>
                </a:lnTo>
                <a:lnTo>
                  <a:pt x="0" y="128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78888" y="2245076"/>
            <a:ext cx="6201040" cy="6262513"/>
          </a:xfrm>
          <a:custGeom>
            <a:avLst/>
            <a:gdLst/>
            <a:ahLst/>
            <a:cxnLst/>
            <a:rect r="r" b="b" t="t" l="l"/>
            <a:pathLst>
              <a:path h="6262513" w="6201040">
                <a:moveTo>
                  <a:pt x="0" y="0"/>
                </a:moveTo>
                <a:lnTo>
                  <a:pt x="6201041" y="0"/>
                </a:lnTo>
                <a:lnTo>
                  <a:pt x="6201041" y="6262513"/>
                </a:lnTo>
                <a:lnTo>
                  <a:pt x="0" y="6262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522" t="-2905" r="-33682" b="-735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044260" y="257611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4260" y="2374479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3339626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44260" y="430477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5266799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6156456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704228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24659" y="779321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38875" y="253668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29075" y="350182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Objective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456820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Data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31920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Methodology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38875" y="446330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Data Collection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720448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Work Done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00737" y="795541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Future goals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4260" y="868050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29075" y="884270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References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547327" y="9416560"/>
            <a:ext cx="306110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3036" y="1527890"/>
            <a:ext cx="10945380" cy="8189785"/>
          </a:xfrm>
          <a:custGeom>
            <a:avLst/>
            <a:gdLst/>
            <a:ahLst/>
            <a:cxnLst/>
            <a:rect r="r" b="b" t="t" l="l"/>
            <a:pathLst>
              <a:path h="8189785" w="10945380">
                <a:moveTo>
                  <a:pt x="0" y="0"/>
                </a:moveTo>
                <a:lnTo>
                  <a:pt x="10945381" y="0"/>
                </a:lnTo>
                <a:lnTo>
                  <a:pt x="10945381" y="8189785"/>
                </a:lnTo>
                <a:lnTo>
                  <a:pt x="0" y="8189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91414" y="9416560"/>
            <a:ext cx="61793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7940" y="9834924"/>
            <a:ext cx="11964274" cy="45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 Bold"/>
              </a:rPr>
              <a:t>Fig. the difference of Raw Signal and Filtered Signal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0531" y="197225"/>
            <a:ext cx="8300126" cy="1252532"/>
            <a:chOff x="0" y="0"/>
            <a:chExt cx="2186041" cy="329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6042" cy="329885"/>
            </a:xfrm>
            <a:custGeom>
              <a:avLst/>
              <a:gdLst/>
              <a:ahLst/>
              <a:cxnLst/>
              <a:rect r="r" b="b" t="t" l="l"/>
              <a:pathLst>
                <a:path h="329885" w="2186042">
                  <a:moveTo>
                    <a:pt x="47570" y="0"/>
                  </a:moveTo>
                  <a:lnTo>
                    <a:pt x="2138471" y="0"/>
                  </a:lnTo>
                  <a:cubicBezTo>
                    <a:pt x="2164744" y="0"/>
                    <a:pt x="2186042" y="21298"/>
                    <a:pt x="2186042" y="47570"/>
                  </a:cubicBezTo>
                  <a:lnTo>
                    <a:pt x="2186042" y="282315"/>
                  </a:lnTo>
                  <a:cubicBezTo>
                    <a:pt x="2186042" y="294931"/>
                    <a:pt x="2181030" y="307031"/>
                    <a:pt x="2172109" y="315952"/>
                  </a:cubicBezTo>
                  <a:cubicBezTo>
                    <a:pt x="2163188" y="324873"/>
                    <a:pt x="2151088" y="329885"/>
                    <a:pt x="2138471" y="329885"/>
                  </a:cubicBezTo>
                  <a:lnTo>
                    <a:pt x="47570" y="329885"/>
                  </a:lnTo>
                  <a:cubicBezTo>
                    <a:pt x="21298" y="329885"/>
                    <a:pt x="0" y="308587"/>
                    <a:pt x="0" y="282315"/>
                  </a:cubicBezTo>
                  <a:lnTo>
                    <a:pt x="0" y="47570"/>
                  </a:lnTo>
                  <a:cubicBezTo>
                    <a:pt x="0" y="21298"/>
                    <a:pt x="21298" y="0"/>
                    <a:pt x="4757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86041" cy="425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3036" y="1527890"/>
            <a:ext cx="10945380" cy="8189785"/>
          </a:xfrm>
          <a:custGeom>
            <a:avLst/>
            <a:gdLst/>
            <a:ahLst/>
            <a:cxnLst/>
            <a:rect r="r" b="b" t="t" l="l"/>
            <a:pathLst>
              <a:path h="8189785" w="10945380">
                <a:moveTo>
                  <a:pt x="0" y="0"/>
                </a:moveTo>
                <a:lnTo>
                  <a:pt x="10945381" y="0"/>
                </a:lnTo>
                <a:lnTo>
                  <a:pt x="10945381" y="8189785"/>
                </a:lnTo>
                <a:lnTo>
                  <a:pt x="0" y="8189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38325" y="9416560"/>
            <a:ext cx="524113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7940" y="9834924"/>
            <a:ext cx="11964274" cy="45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724" spc="266">
                <a:solidFill>
                  <a:srgbClr val="000000"/>
                </a:solidFill>
                <a:latin typeface="Open Sauce Bold"/>
              </a:rPr>
              <a:t>Fig. the difference of Raw Signal and Filtered Signal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50531" y="197225"/>
            <a:ext cx="8300126" cy="1252532"/>
            <a:chOff x="0" y="0"/>
            <a:chExt cx="2186041" cy="329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6042" cy="329885"/>
            </a:xfrm>
            <a:custGeom>
              <a:avLst/>
              <a:gdLst/>
              <a:ahLst/>
              <a:cxnLst/>
              <a:rect r="r" b="b" t="t" l="l"/>
              <a:pathLst>
                <a:path h="329885" w="2186042">
                  <a:moveTo>
                    <a:pt x="47570" y="0"/>
                  </a:moveTo>
                  <a:lnTo>
                    <a:pt x="2138471" y="0"/>
                  </a:lnTo>
                  <a:cubicBezTo>
                    <a:pt x="2164744" y="0"/>
                    <a:pt x="2186042" y="21298"/>
                    <a:pt x="2186042" y="47570"/>
                  </a:cubicBezTo>
                  <a:lnTo>
                    <a:pt x="2186042" y="282315"/>
                  </a:lnTo>
                  <a:cubicBezTo>
                    <a:pt x="2186042" y="294931"/>
                    <a:pt x="2181030" y="307031"/>
                    <a:pt x="2172109" y="315952"/>
                  </a:cubicBezTo>
                  <a:cubicBezTo>
                    <a:pt x="2163188" y="324873"/>
                    <a:pt x="2151088" y="329885"/>
                    <a:pt x="2138471" y="329885"/>
                  </a:cubicBezTo>
                  <a:lnTo>
                    <a:pt x="47570" y="329885"/>
                  </a:lnTo>
                  <a:cubicBezTo>
                    <a:pt x="21298" y="329885"/>
                    <a:pt x="0" y="308587"/>
                    <a:pt x="0" y="282315"/>
                  </a:cubicBezTo>
                  <a:lnTo>
                    <a:pt x="0" y="47570"/>
                  </a:lnTo>
                  <a:cubicBezTo>
                    <a:pt x="0" y="21298"/>
                    <a:pt x="21298" y="0"/>
                    <a:pt x="4757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186041" cy="425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Analysis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123" y="1544965"/>
            <a:ext cx="16775754" cy="6856178"/>
          </a:xfrm>
          <a:custGeom>
            <a:avLst/>
            <a:gdLst/>
            <a:ahLst/>
            <a:cxnLst/>
            <a:rect r="r" b="b" t="t" l="l"/>
            <a:pathLst>
              <a:path h="6856178" w="16775754">
                <a:moveTo>
                  <a:pt x="0" y="0"/>
                </a:moveTo>
                <a:lnTo>
                  <a:pt x="16775754" y="0"/>
                </a:lnTo>
                <a:lnTo>
                  <a:pt x="16775754" y="6856178"/>
                </a:lnTo>
                <a:lnTo>
                  <a:pt x="0" y="6856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9057" y="256765"/>
            <a:ext cx="6648840" cy="1543871"/>
            <a:chOff x="0" y="0"/>
            <a:chExt cx="1751135" cy="4066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1135" cy="406616"/>
            </a:xfrm>
            <a:custGeom>
              <a:avLst/>
              <a:gdLst/>
              <a:ahLst/>
              <a:cxnLst/>
              <a:rect r="r" b="b" t="t" l="l"/>
              <a:pathLst>
                <a:path h="406616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347232"/>
                  </a:lnTo>
                  <a:cubicBezTo>
                    <a:pt x="1751135" y="362981"/>
                    <a:pt x="1744878" y="378086"/>
                    <a:pt x="1733741" y="389223"/>
                  </a:cubicBezTo>
                  <a:cubicBezTo>
                    <a:pt x="1722605" y="400360"/>
                    <a:pt x="1707500" y="406616"/>
                    <a:pt x="1691750" y="406616"/>
                  </a:cubicBezTo>
                  <a:lnTo>
                    <a:pt x="59384" y="406616"/>
                  </a:lnTo>
                  <a:cubicBezTo>
                    <a:pt x="43635" y="406616"/>
                    <a:pt x="28530" y="400360"/>
                    <a:pt x="17393" y="389223"/>
                  </a:cubicBezTo>
                  <a:cubicBezTo>
                    <a:pt x="6257" y="378086"/>
                    <a:pt x="0" y="362981"/>
                    <a:pt x="0" y="347232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751135" cy="501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Methodology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22728" y="9438875"/>
            <a:ext cx="612100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1054" y="3822170"/>
            <a:ext cx="1490901" cy="317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5"/>
              </a:lnSpc>
              <a:spcBef>
                <a:spcPct val="0"/>
              </a:spcBef>
            </a:pPr>
            <a:r>
              <a:rPr lang="en-US" sz="1939" spc="190">
                <a:solidFill>
                  <a:srgbClr val="000000"/>
                </a:solidFill>
                <a:latin typeface="Open Sauce"/>
              </a:rPr>
              <a:t>video data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2" y="52883"/>
            <a:ext cx="6648840" cy="1233403"/>
            <a:chOff x="0" y="0"/>
            <a:chExt cx="1751135" cy="3248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1135" cy="324847"/>
            </a:xfrm>
            <a:custGeom>
              <a:avLst/>
              <a:gdLst/>
              <a:ahLst/>
              <a:cxnLst/>
              <a:rect r="r" b="b" t="t" l="l"/>
              <a:pathLst>
                <a:path h="324847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265462"/>
                  </a:lnTo>
                  <a:cubicBezTo>
                    <a:pt x="1751135" y="281212"/>
                    <a:pt x="1744878" y="296317"/>
                    <a:pt x="1733741" y="307453"/>
                  </a:cubicBezTo>
                  <a:cubicBezTo>
                    <a:pt x="1722605" y="318590"/>
                    <a:pt x="1707500" y="324847"/>
                    <a:pt x="1691750" y="324847"/>
                  </a:cubicBezTo>
                  <a:lnTo>
                    <a:pt x="59384" y="324847"/>
                  </a:lnTo>
                  <a:cubicBezTo>
                    <a:pt x="43635" y="324847"/>
                    <a:pt x="28530" y="318590"/>
                    <a:pt x="17393" y="307453"/>
                  </a:cubicBezTo>
                  <a:cubicBezTo>
                    <a:pt x="6257" y="296317"/>
                    <a:pt x="0" y="281212"/>
                    <a:pt x="0" y="265462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51135" cy="420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3566" y="6275756"/>
            <a:ext cx="2883232" cy="2310905"/>
          </a:xfrm>
          <a:custGeom>
            <a:avLst/>
            <a:gdLst/>
            <a:ahLst/>
            <a:cxnLst/>
            <a:rect r="r" b="b" t="t" l="l"/>
            <a:pathLst>
              <a:path h="2310905" w="2883232">
                <a:moveTo>
                  <a:pt x="0" y="0"/>
                </a:moveTo>
                <a:lnTo>
                  <a:pt x="2883232" y="0"/>
                </a:lnTo>
                <a:lnTo>
                  <a:pt x="2883232" y="2310905"/>
                </a:lnTo>
                <a:lnTo>
                  <a:pt x="0" y="231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76798" y="6142157"/>
            <a:ext cx="2344821" cy="2344821"/>
          </a:xfrm>
          <a:custGeom>
            <a:avLst/>
            <a:gdLst/>
            <a:ahLst/>
            <a:cxnLst/>
            <a:rect r="r" b="b" t="t" l="l"/>
            <a:pathLst>
              <a:path h="2344821" w="2344821">
                <a:moveTo>
                  <a:pt x="0" y="0"/>
                </a:moveTo>
                <a:lnTo>
                  <a:pt x="2344821" y="0"/>
                </a:lnTo>
                <a:lnTo>
                  <a:pt x="2344821" y="2344821"/>
                </a:lnTo>
                <a:lnTo>
                  <a:pt x="0" y="2344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28815" y="6379792"/>
            <a:ext cx="3574685" cy="1928348"/>
          </a:xfrm>
          <a:custGeom>
            <a:avLst/>
            <a:gdLst/>
            <a:ahLst/>
            <a:cxnLst/>
            <a:rect r="r" b="b" t="t" l="l"/>
            <a:pathLst>
              <a:path h="1928348" w="3574685">
                <a:moveTo>
                  <a:pt x="0" y="0"/>
                </a:moveTo>
                <a:lnTo>
                  <a:pt x="3574686" y="0"/>
                </a:lnTo>
                <a:lnTo>
                  <a:pt x="3574686" y="1928348"/>
                </a:lnTo>
                <a:lnTo>
                  <a:pt x="0" y="1928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85268" y="6654328"/>
            <a:ext cx="3492191" cy="1553761"/>
          </a:xfrm>
          <a:custGeom>
            <a:avLst/>
            <a:gdLst/>
            <a:ahLst/>
            <a:cxnLst/>
            <a:rect r="r" b="b" t="t" l="l"/>
            <a:pathLst>
              <a:path h="1553761" w="3492191">
                <a:moveTo>
                  <a:pt x="0" y="0"/>
                </a:moveTo>
                <a:lnTo>
                  <a:pt x="3492191" y="0"/>
                </a:lnTo>
                <a:lnTo>
                  <a:pt x="3492191" y="1553761"/>
                </a:lnTo>
                <a:lnTo>
                  <a:pt x="0" y="1553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9546" y="6496433"/>
            <a:ext cx="3739103" cy="1869552"/>
          </a:xfrm>
          <a:custGeom>
            <a:avLst/>
            <a:gdLst/>
            <a:ahLst/>
            <a:cxnLst/>
            <a:rect r="r" b="b" t="t" l="l"/>
            <a:pathLst>
              <a:path h="1869552" w="3739103">
                <a:moveTo>
                  <a:pt x="0" y="0"/>
                </a:moveTo>
                <a:lnTo>
                  <a:pt x="3739103" y="0"/>
                </a:lnTo>
                <a:lnTo>
                  <a:pt x="3739103" y="1869551"/>
                </a:lnTo>
                <a:lnTo>
                  <a:pt x="0" y="18695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20049" y="9438875"/>
            <a:ext cx="61745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669041"/>
            <a:ext cx="13948822" cy="385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493" spc="244">
                <a:solidFill>
                  <a:srgbClr val="000000"/>
                </a:solidFill>
                <a:latin typeface="Open Sauce Bold"/>
              </a:rPr>
              <a:t>Features extracted: Mean Value , Standard Deviation , Maximum Value , Minimum Value , Skewness , Kurtosis , Median , Line Length ,Mean of Vertex-to-Vertex Amplitudes, Variance of Vertex-to-Vertex Amplitudes , Mean of Vertex-to-Vertex Times , Variance of Vertex-to-Vertex Times , Zero Crossings , Amplitude Range , Mean of First Derivative , Maximum Value of First Derivative , Mean of Second Derivative , Maximum Value of Second Derivative, Hjorth Parameter Activity , Hjorth Parameter Mobility , Hjorth Parameter Complexity , Delta Power.</a:t>
            </a:r>
          </a:p>
          <a:p>
            <a:pPr algn="ctr">
              <a:lnSpc>
                <a:spcPts val="344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4445321" y="5462427"/>
            <a:ext cx="13948822" cy="49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  <a:spcBef>
                <a:spcPct val="0"/>
              </a:spcBef>
            </a:pPr>
            <a:r>
              <a:rPr lang="en-US" sz="2893" spc="283">
                <a:solidFill>
                  <a:srgbClr val="000000"/>
                </a:solidFill>
                <a:latin typeface="Open Sauce Bold"/>
              </a:rPr>
              <a:t>Libraries used: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2" y="52883"/>
            <a:ext cx="6648840" cy="1154476"/>
            <a:chOff x="0" y="0"/>
            <a:chExt cx="1751135" cy="304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1135" cy="304060"/>
            </a:xfrm>
            <a:custGeom>
              <a:avLst/>
              <a:gdLst/>
              <a:ahLst/>
              <a:cxnLst/>
              <a:rect r="r" b="b" t="t" l="l"/>
              <a:pathLst>
                <a:path h="304060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244675"/>
                  </a:lnTo>
                  <a:cubicBezTo>
                    <a:pt x="1751135" y="260425"/>
                    <a:pt x="1744878" y="275529"/>
                    <a:pt x="1733741" y="286666"/>
                  </a:cubicBezTo>
                  <a:cubicBezTo>
                    <a:pt x="1722605" y="297803"/>
                    <a:pt x="1707500" y="304060"/>
                    <a:pt x="1691750" y="304060"/>
                  </a:cubicBezTo>
                  <a:lnTo>
                    <a:pt x="59384" y="304060"/>
                  </a:lnTo>
                  <a:cubicBezTo>
                    <a:pt x="43635" y="304060"/>
                    <a:pt x="28530" y="297803"/>
                    <a:pt x="17393" y="286666"/>
                  </a:cubicBezTo>
                  <a:cubicBezTo>
                    <a:pt x="6257" y="275529"/>
                    <a:pt x="0" y="260425"/>
                    <a:pt x="0" y="244675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51135" cy="39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6811" y="3084172"/>
            <a:ext cx="6869928" cy="6174128"/>
          </a:xfrm>
          <a:custGeom>
            <a:avLst/>
            <a:gdLst/>
            <a:ahLst/>
            <a:cxnLst/>
            <a:rect r="r" b="b" t="t" l="l"/>
            <a:pathLst>
              <a:path h="6174128" w="6869928">
                <a:moveTo>
                  <a:pt x="0" y="0"/>
                </a:moveTo>
                <a:lnTo>
                  <a:pt x="6869928" y="0"/>
                </a:lnTo>
                <a:lnTo>
                  <a:pt x="6869928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80847" y="3295151"/>
            <a:ext cx="8678453" cy="5338128"/>
          </a:xfrm>
          <a:custGeom>
            <a:avLst/>
            <a:gdLst/>
            <a:ahLst/>
            <a:cxnLst/>
            <a:rect r="r" b="b" t="t" l="l"/>
            <a:pathLst>
              <a:path h="5338128" w="8678453">
                <a:moveTo>
                  <a:pt x="0" y="0"/>
                </a:moveTo>
                <a:lnTo>
                  <a:pt x="8678453" y="0"/>
                </a:lnTo>
                <a:lnTo>
                  <a:pt x="8678453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21061" y="9438875"/>
            <a:ext cx="61543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783904" y="1229135"/>
            <a:ext cx="15489514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Classification Model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640369" y="1768582"/>
            <a:ext cx="17869147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1. SVC(Support Vector classifier) : Window size=250 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0542" y="2231829"/>
            <a:ext cx="11732070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"/>
              </a:rPr>
              <a:t>SVC Model - Accuracy: 0.875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2" y="52883"/>
            <a:ext cx="6648840" cy="1154476"/>
            <a:chOff x="0" y="0"/>
            <a:chExt cx="1751135" cy="304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1135" cy="304060"/>
            </a:xfrm>
            <a:custGeom>
              <a:avLst/>
              <a:gdLst/>
              <a:ahLst/>
              <a:cxnLst/>
              <a:rect r="r" b="b" t="t" l="l"/>
              <a:pathLst>
                <a:path h="304060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244675"/>
                  </a:lnTo>
                  <a:cubicBezTo>
                    <a:pt x="1751135" y="260425"/>
                    <a:pt x="1744878" y="275529"/>
                    <a:pt x="1733741" y="286666"/>
                  </a:cubicBezTo>
                  <a:cubicBezTo>
                    <a:pt x="1722605" y="297803"/>
                    <a:pt x="1707500" y="304060"/>
                    <a:pt x="1691750" y="304060"/>
                  </a:cubicBezTo>
                  <a:lnTo>
                    <a:pt x="59384" y="304060"/>
                  </a:lnTo>
                  <a:cubicBezTo>
                    <a:pt x="43635" y="304060"/>
                    <a:pt x="28530" y="297803"/>
                    <a:pt x="17393" y="286666"/>
                  </a:cubicBezTo>
                  <a:cubicBezTo>
                    <a:pt x="6257" y="275529"/>
                    <a:pt x="0" y="260425"/>
                    <a:pt x="0" y="244675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51135" cy="39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2933" y="3180851"/>
            <a:ext cx="8385716" cy="5097508"/>
          </a:xfrm>
          <a:custGeom>
            <a:avLst/>
            <a:gdLst/>
            <a:ahLst/>
            <a:cxnLst/>
            <a:rect r="r" b="b" t="t" l="l"/>
            <a:pathLst>
              <a:path h="5097508" w="8385716">
                <a:moveTo>
                  <a:pt x="0" y="0"/>
                </a:moveTo>
                <a:lnTo>
                  <a:pt x="8385716" y="0"/>
                </a:lnTo>
                <a:lnTo>
                  <a:pt x="8385716" y="5097508"/>
                </a:lnTo>
                <a:lnTo>
                  <a:pt x="0" y="5097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295151"/>
            <a:ext cx="6796471" cy="5699497"/>
          </a:xfrm>
          <a:custGeom>
            <a:avLst/>
            <a:gdLst/>
            <a:ahLst/>
            <a:cxnLst/>
            <a:rect r="r" b="b" t="t" l="l"/>
            <a:pathLst>
              <a:path h="5699497" w="6796471">
                <a:moveTo>
                  <a:pt x="0" y="0"/>
                </a:moveTo>
                <a:lnTo>
                  <a:pt x="6796471" y="0"/>
                </a:lnTo>
                <a:lnTo>
                  <a:pt x="6796471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21716" y="9438875"/>
            <a:ext cx="61412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783904" y="1229135"/>
            <a:ext cx="15489514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Classification Model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640369" y="1768582"/>
            <a:ext cx="11732070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2558" indent="-331279" lvl="1">
              <a:lnSpc>
                <a:spcPts val="4234"/>
              </a:lnSpc>
              <a:spcBef>
                <a:spcPct val="0"/>
              </a:spcBef>
              <a:buAutoNum type="arabicPeriod" startAt="1"/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2. Cat Boost: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0542" y="2231829"/>
            <a:ext cx="11732070" cy="52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"/>
              </a:rPr>
              <a:t>Cat Boost - Accuracy: 0.85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2" y="52883"/>
            <a:ext cx="6648840" cy="1154476"/>
            <a:chOff x="0" y="0"/>
            <a:chExt cx="1751135" cy="304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1135" cy="304060"/>
            </a:xfrm>
            <a:custGeom>
              <a:avLst/>
              <a:gdLst/>
              <a:ahLst/>
              <a:cxnLst/>
              <a:rect r="r" b="b" t="t" l="l"/>
              <a:pathLst>
                <a:path h="304060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244675"/>
                  </a:lnTo>
                  <a:cubicBezTo>
                    <a:pt x="1751135" y="260425"/>
                    <a:pt x="1744878" y="275529"/>
                    <a:pt x="1733741" y="286666"/>
                  </a:cubicBezTo>
                  <a:cubicBezTo>
                    <a:pt x="1722605" y="297803"/>
                    <a:pt x="1707500" y="304060"/>
                    <a:pt x="1691750" y="304060"/>
                  </a:cubicBezTo>
                  <a:lnTo>
                    <a:pt x="59384" y="304060"/>
                  </a:lnTo>
                  <a:cubicBezTo>
                    <a:pt x="43635" y="304060"/>
                    <a:pt x="28530" y="297803"/>
                    <a:pt x="17393" y="286666"/>
                  </a:cubicBezTo>
                  <a:cubicBezTo>
                    <a:pt x="6257" y="275529"/>
                    <a:pt x="0" y="260425"/>
                    <a:pt x="0" y="244675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51135" cy="39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7610" y="2359132"/>
            <a:ext cx="8278708" cy="7624822"/>
          </a:xfrm>
          <a:custGeom>
            <a:avLst/>
            <a:gdLst/>
            <a:ahLst/>
            <a:cxnLst/>
            <a:rect r="r" b="b" t="t" l="l"/>
            <a:pathLst>
              <a:path h="7624822" w="8278708">
                <a:moveTo>
                  <a:pt x="0" y="0"/>
                </a:moveTo>
                <a:lnTo>
                  <a:pt x="8278707" y="0"/>
                </a:lnTo>
                <a:lnTo>
                  <a:pt x="8278707" y="7624823"/>
                </a:lnTo>
                <a:lnTo>
                  <a:pt x="0" y="7624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20644" y="9438875"/>
            <a:ext cx="61626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83904" y="1229135"/>
            <a:ext cx="15489514" cy="105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Deep learning model :</a:t>
            </a:r>
          </a:p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model architecture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8778" y="7431209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35182" y="52883"/>
            <a:ext cx="6648840" cy="1154476"/>
            <a:chOff x="0" y="0"/>
            <a:chExt cx="1751135" cy="304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1135" cy="304060"/>
            </a:xfrm>
            <a:custGeom>
              <a:avLst/>
              <a:gdLst/>
              <a:ahLst/>
              <a:cxnLst/>
              <a:rect r="r" b="b" t="t" l="l"/>
              <a:pathLst>
                <a:path h="304060" w="1751135">
                  <a:moveTo>
                    <a:pt x="59384" y="0"/>
                  </a:moveTo>
                  <a:lnTo>
                    <a:pt x="1691750" y="0"/>
                  </a:lnTo>
                  <a:cubicBezTo>
                    <a:pt x="1707500" y="0"/>
                    <a:pt x="1722605" y="6257"/>
                    <a:pt x="1733741" y="17393"/>
                  </a:cubicBezTo>
                  <a:cubicBezTo>
                    <a:pt x="1744878" y="28530"/>
                    <a:pt x="1751135" y="43635"/>
                    <a:pt x="1751135" y="59384"/>
                  </a:cubicBezTo>
                  <a:lnTo>
                    <a:pt x="1751135" y="244675"/>
                  </a:lnTo>
                  <a:cubicBezTo>
                    <a:pt x="1751135" y="260425"/>
                    <a:pt x="1744878" y="275529"/>
                    <a:pt x="1733741" y="286666"/>
                  </a:cubicBezTo>
                  <a:cubicBezTo>
                    <a:pt x="1722605" y="297803"/>
                    <a:pt x="1707500" y="304060"/>
                    <a:pt x="1691750" y="304060"/>
                  </a:cubicBezTo>
                  <a:lnTo>
                    <a:pt x="59384" y="304060"/>
                  </a:lnTo>
                  <a:cubicBezTo>
                    <a:pt x="43635" y="304060"/>
                    <a:pt x="28530" y="297803"/>
                    <a:pt x="17393" y="286666"/>
                  </a:cubicBezTo>
                  <a:cubicBezTo>
                    <a:pt x="6257" y="275529"/>
                    <a:pt x="0" y="260425"/>
                    <a:pt x="0" y="244675"/>
                  </a:cubicBezTo>
                  <a:lnTo>
                    <a:pt x="0" y="59384"/>
                  </a:lnTo>
                  <a:cubicBezTo>
                    <a:pt x="0" y="43635"/>
                    <a:pt x="6257" y="28530"/>
                    <a:pt x="17393" y="17393"/>
                  </a:cubicBezTo>
                  <a:cubicBezTo>
                    <a:pt x="28530" y="6257"/>
                    <a:pt x="43635" y="0"/>
                    <a:pt x="59384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751135" cy="39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35608" y="251778"/>
            <a:ext cx="1146081" cy="1146081"/>
          </a:xfrm>
          <a:custGeom>
            <a:avLst/>
            <a:gdLst/>
            <a:ahLst/>
            <a:cxnLst/>
            <a:rect r="r" b="b" t="t" l="l"/>
            <a:pathLst>
              <a:path h="1146081" w="1146081">
                <a:moveTo>
                  <a:pt x="0" y="0"/>
                </a:moveTo>
                <a:lnTo>
                  <a:pt x="1146081" y="0"/>
                </a:lnTo>
                <a:lnTo>
                  <a:pt x="1146081" y="1146081"/>
                </a:lnTo>
                <a:lnTo>
                  <a:pt x="0" y="114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2240" y="2648771"/>
            <a:ext cx="7146150" cy="5644962"/>
          </a:xfrm>
          <a:custGeom>
            <a:avLst/>
            <a:gdLst/>
            <a:ahLst/>
            <a:cxnLst/>
            <a:rect r="r" b="b" t="t" l="l"/>
            <a:pathLst>
              <a:path h="5644962" w="7146150">
                <a:moveTo>
                  <a:pt x="0" y="0"/>
                </a:moveTo>
                <a:lnTo>
                  <a:pt x="7146149" y="0"/>
                </a:lnTo>
                <a:lnTo>
                  <a:pt x="7146149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572571"/>
            <a:ext cx="7146150" cy="5644962"/>
          </a:xfrm>
          <a:custGeom>
            <a:avLst/>
            <a:gdLst/>
            <a:ahLst/>
            <a:cxnLst/>
            <a:rect r="r" b="b" t="t" l="l"/>
            <a:pathLst>
              <a:path h="5644962" w="7146150">
                <a:moveTo>
                  <a:pt x="0" y="0"/>
                </a:moveTo>
                <a:lnTo>
                  <a:pt x="7146150" y="0"/>
                </a:lnTo>
                <a:lnTo>
                  <a:pt x="7146150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29931" y="9438875"/>
            <a:ext cx="59769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3783904" y="1229135"/>
            <a:ext cx="15489514" cy="105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Deep learning model :</a:t>
            </a:r>
          </a:p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68" spc="300">
                <a:solidFill>
                  <a:srgbClr val="000000"/>
                </a:solidFill>
                <a:latin typeface="Open Sauce Bold"/>
              </a:rPr>
              <a:t>Loss and accuracy curve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119406" y="1789030"/>
          <a:ext cx="10969050" cy="6084066"/>
        </p:xfrm>
        <a:graphic>
          <a:graphicData uri="http://schemas.openxmlformats.org/drawingml/2006/table">
            <a:tbl>
              <a:tblPr/>
              <a:tblGrid>
                <a:gridCol w="890826"/>
                <a:gridCol w="3869672"/>
                <a:gridCol w="3170657"/>
                <a:gridCol w="3037894"/>
              </a:tblGrid>
              <a:tr h="1702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</a:rPr>
                        <a:t>S.No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Open Sauce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Open Sauce Bold"/>
                        </a:rPr>
                        <a:t>Accuracy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uce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SVC (Window size =250 ms)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</a:rPr>
                        <a:t>87.5%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</a:rPr>
                        <a:t>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CatBoost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85%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85%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72.5 %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73%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Random Forest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82.5%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82.02%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</a:rPr>
                        <a:t>5.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16.67%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</a:rPr>
                        <a:t>16%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625405" y="4785660"/>
            <a:ext cx="15037189" cy="4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84934" y="5830879"/>
            <a:ext cx="15037189" cy="4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3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91717" y="217"/>
            <a:ext cx="1166820" cy="1166820"/>
          </a:xfrm>
          <a:custGeom>
            <a:avLst/>
            <a:gdLst/>
            <a:ahLst/>
            <a:cxnLst/>
            <a:rect r="r" b="b" t="t" l="l"/>
            <a:pathLst>
              <a:path h="1166820" w="1166820">
                <a:moveTo>
                  <a:pt x="0" y="0"/>
                </a:moveTo>
                <a:lnTo>
                  <a:pt x="1166820" y="0"/>
                </a:lnTo>
                <a:lnTo>
                  <a:pt x="1166820" y="1166820"/>
                </a:lnTo>
                <a:lnTo>
                  <a:pt x="0" y="116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9707" y="108087"/>
            <a:ext cx="10308448" cy="1058951"/>
            <a:chOff x="0" y="0"/>
            <a:chExt cx="2714982" cy="2789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4982" cy="278901"/>
            </a:xfrm>
            <a:custGeom>
              <a:avLst/>
              <a:gdLst/>
              <a:ahLst/>
              <a:cxnLst/>
              <a:rect r="r" b="b" t="t" l="l"/>
              <a:pathLst>
                <a:path h="278901" w="2714982">
                  <a:moveTo>
                    <a:pt x="38302" y="0"/>
                  </a:moveTo>
                  <a:lnTo>
                    <a:pt x="2676680" y="0"/>
                  </a:lnTo>
                  <a:cubicBezTo>
                    <a:pt x="2686838" y="0"/>
                    <a:pt x="2696581" y="4035"/>
                    <a:pt x="2703764" y="11219"/>
                  </a:cubicBezTo>
                  <a:cubicBezTo>
                    <a:pt x="2710947" y="18402"/>
                    <a:pt x="2714982" y="28144"/>
                    <a:pt x="2714982" y="38302"/>
                  </a:cubicBezTo>
                  <a:lnTo>
                    <a:pt x="2714982" y="240598"/>
                  </a:lnTo>
                  <a:cubicBezTo>
                    <a:pt x="2714982" y="250757"/>
                    <a:pt x="2710947" y="260499"/>
                    <a:pt x="2703764" y="267682"/>
                  </a:cubicBezTo>
                  <a:cubicBezTo>
                    <a:pt x="2696581" y="274865"/>
                    <a:pt x="2686838" y="278901"/>
                    <a:pt x="2676680" y="278901"/>
                  </a:cubicBezTo>
                  <a:lnTo>
                    <a:pt x="38302" y="278901"/>
                  </a:lnTo>
                  <a:cubicBezTo>
                    <a:pt x="28144" y="278901"/>
                    <a:pt x="18402" y="274865"/>
                    <a:pt x="11219" y="267682"/>
                  </a:cubicBezTo>
                  <a:cubicBezTo>
                    <a:pt x="4035" y="260499"/>
                    <a:pt x="0" y="250757"/>
                    <a:pt x="0" y="240598"/>
                  </a:cubicBezTo>
                  <a:lnTo>
                    <a:pt x="0" y="38302"/>
                  </a:lnTo>
                  <a:cubicBezTo>
                    <a:pt x="0" y="28144"/>
                    <a:pt x="4035" y="18402"/>
                    <a:pt x="11219" y="11219"/>
                  </a:cubicBezTo>
                  <a:cubicBezTo>
                    <a:pt x="18402" y="4035"/>
                    <a:pt x="28144" y="0"/>
                    <a:pt x="38302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2714982" cy="364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347"/>
                </a:lnSpc>
              </a:pPr>
              <a:r>
                <a:rPr lang="en-US" sz="5324" spc="521">
                  <a:solidFill>
                    <a:srgbClr val="FDFBFB"/>
                  </a:solidFill>
                  <a:latin typeface="Open Sauce Bold"/>
                </a:rPr>
                <a:t>Work Done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123885" y="9677810"/>
            <a:ext cx="614601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7868" y="1800635"/>
            <a:ext cx="15919832" cy="7880482"/>
          </a:xfrm>
          <a:custGeom>
            <a:avLst/>
            <a:gdLst/>
            <a:ahLst/>
            <a:cxnLst/>
            <a:rect r="r" b="b" t="t" l="l"/>
            <a:pathLst>
              <a:path h="7880482" w="15919832">
                <a:moveTo>
                  <a:pt x="0" y="0"/>
                </a:moveTo>
                <a:lnTo>
                  <a:pt x="15919832" y="0"/>
                </a:lnTo>
                <a:lnTo>
                  <a:pt x="15919832" y="7880482"/>
                </a:lnTo>
                <a:lnTo>
                  <a:pt x="0" y="7880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5" t="0" r="0" b="-60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17483" y="256765"/>
            <a:ext cx="6157916" cy="1543871"/>
            <a:chOff x="0" y="0"/>
            <a:chExt cx="1621838" cy="4066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1838" cy="406616"/>
            </a:xfrm>
            <a:custGeom>
              <a:avLst/>
              <a:gdLst/>
              <a:ahLst/>
              <a:cxnLst/>
              <a:rect r="r" b="b" t="t" l="l"/>
              <a:pathLst>
                <a:path h="406616" w="1621838">
                  <a:moveTo>
                    <a:pt x="64119" y="0"/>
                  </a:moveTo>
                  <a:lnTo>
                    <a:pt x="1557719" y="0"/>
                  </a:lnTo>
                  <a:cubicBezTo>
                    <a:pt x="1574725" y="0"/>
                    <a:pt x="1591034" y="6755"/>
                    <a:pt x="1603058" y="18780"/>
                  </a:cubicBezTo>
                  <a:cubicBezTo>
                    <a:pt x="1615083" y="30805"/>
                    <a:pt x="1621838" y="47113"/>
                    <a:pt x="1621838" y="64119"/>
                  </a:cubicBezTo>
                  <a:lnTo>
                    <a:pt x="1621838" y="342497"/>
                  </a:lnTo>
                  <a:cubicBezTo>
                    <a:pt x="1621838" y="377909"/>
                    <a:pt x="1593131" y="406616"/>
                    <a:pt x="1557719" y="406616"/>
                  </a:cubicBezTo>
                  <a:lnTo>
                    <a:pt x="64119" y="406616"/>
                  </a:lnTo>
                  <a:cubicBezTo>
                    <a:pt x="47113" y="406616"/>
                    <a:pt x="30805" y="399861"/>
                    <a:pt x="18780" y="387836"/>
                  </a:cubicBezTo>
                  <a:cubicBezTo>
                    <a:pt x="6755" y="375812"/>
                    <a:pt x="0" y="359503"/>
                    <a:pt x="0" y="342497"/>
                  </a:cubicBezTo>
                  <a:lnTo>
                    <a:pt x="0" y="64119"/>
                  </a:lnTo>
                  <a:cubicBezTo>
                    <a:pt x="0" y="47113"/>
                    <a:pt x="6755" y="30805"/>
                    <a:pt x="18780" y="18780"/>
                  </a:cubicBezTo>
                  <a:cubicBezTo>
                    <a:pt x="30805" y="6755"/>
                    <a:pt x="47113" y="0"/>
                    <a:pt x="64119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621838" cy="501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Future Goals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01707" y="251778"/>
            <a:ext cx="1179982" cy="1179982"/>
          </a:xfrm>
          <a:custGeom>
            <a:avLst/>
            <a:gdLst/>
            <a:ahLst/>
            <a:cxnLst/>
            <a:rect r="r" b="b" t="t" l="l"/>
            <a:pathLst>
              <a:path h="1179982" w="1179982">
                <a:moveTo>
                  <a:pt x="0" y="0"/>
                </a:moveTo>
                <a:lnTo>
                  <a:pt x="1179982" y="0"/>
                </a:lnTo>
                <a:lnTo>
                  <a:pt x="1179982" y="1179982"/>
                </a:lnTo>
                <a:lnTo>
                  <a:pt x="0" y="1179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30505" y="9380002"/>
            <a:ext cx="61626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968" y="2174783"/>
            <a:ext cx="9925086" cy="708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927" indent="-266964" lvl="1">
              <a:lnSpc>
                <a:spcPts val="3536"/>
              </a:lnSpc>
              <a:buFont typeface="Arial"/>
              <a:buChar char="•"/>
            </a:pPr>
            <a:r>
              <a:rPr lang="en-US" sz="2473" spc="242">
                <a:solidFill>
                  <a:srgbClr val="231F20"/>
                </a:solidFill>
                <a:latin typeface="Open Sauce"/>
              </a:rPr>
              <a:t>Implementing collaborative robots is the main goal of our thesis research. To do this, we employ reinforcement learning for path planning .we will use Machine learning / deep learning for object detection and gesture classification.</a:t>
            </a:r>
          </a:p>
          <a:p>
            <a:pPr algn="l">
              <a:lnSpc>
                <a:spcPts val="3536"/>
              </a:lnSpc>
            </a:pPr>
          </a:p>
          <a:p>
            <a:pPr algn="l" marL="533927" indent="-266964" lvl="1">
              <a:lnSpc>
                <a:spcPts val="3536"/>
              </a:lnSpc>
              <a:buFont typeface="Arial"/>
              <a:buChar char="•"/>
            </a:pPr>
            <a:r>
              <a:rPr lang="en-US" sz="2473" spc="242">
                <a:solidFill>
                  <a:srgbClr val="231F20"/>
                </a:solidFill>
                <a:latin typeface="Open Sauce Bold"/>
              </a:rPr>
              <a:t>Surface Electromyography (SEMG)</a:t>
            </a:r>
            <a:r>
              <a:rPr lang="en-US" sz="2473" spc="242">
                <a:solidFill>
                  <a:srgbClr val="231F20"/>
                </a:solidFill>
                <a:latin typeface="Open Sauce"/>
              </a:rPr>
              <a:t> is used to classify hand gestures by capturing muscle signals, facilitating intuitive control of a collaborative robot (Cobot) through gestures.</a:t>
            </a:r>
          </a:p>
          <a:p>
            <a:pPr algn="l">
              <a:lnSpc>
                <a:spcPts val="3536"/>
              </a:lnSpc>
            </a:pPr>
          </a:p>
          <a:p>
            <a:pPr algn="l" marL="533927" indent="-266964" lvl="1">
              <a:lnSpc>
                <a:spcPts val="3536"/>
              </a:lnSpc>
              <a:buFont typeface="Arial"/>
              <a:buChar char="•"/>
            </a:pPr>
            <a:r>
              <a:rPr lang="en-US" sz="2473" spc="242">
                <a:solidFill>
                  <a:srgbClr val="231F20"/>
                </a:solidFill>
                <a:latin typeface="Open Sauce"/>
              </a:rPr>
              <a:t>The RGB camera plays a dual role, aiding in object detection, path planning. It ensures the Cobot navigates safely during its operations in industrial environments. </a:t>
            </a:r>
          </a:p>
          <a:p>
            <a:pPr algn="l">
              <a:lnSpc>
                <a:spcPts val="353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52378" y="179235"/>
            <a:ext cx="1286068" cy="1286068"/>
          </a:xfrm>
          <a:custGeom>
            <a:avLst/>
            <a:gdLst/>
            <a:ahLst/>
            <a:cxnLst/>
            <a:rect r="r" b="b" t="t" l="l"/>
            <a:pathLst>
              <a:path h="1286068" w="1286068">
                <a:moveTo>
                  <a:pt x="0" y="0"/>
                </a:moveTo>
                <a:lnTo>
                  <a:pt x="1286069" y="0"/>
                </a:lnTo>
                <a:lnTo>
                  <a:pt x="1286069" y="1286069"/>
                </a:lnTo>
                <a:lnTo>
                  <a:pt x="0" y="128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44810" y="2964261"/>
            <a:ext cx="7893637" cy="4358477"/>
          </a:xfrm>
          <a:custGeom>
            <a:avLst/>
            <a:gdLst/>
            <a:ahLst/>
            <a:cxnLst/>
            <a:rect r="r" b="b" t="t" l="l"/>
            <a:pathLst>
              <a:path h="4358477" w="7893637">
                <a:moveTo>
                  <a:pt x="0" y="0"/>
                </a:moveTo>
                <a:lnTo>
                  <a:pt x="7893637" y="0"/>
                </a:lnTo>
                <a:lnTo>
                  <a:pt x="7893637" y="4358478"/>
                </a:lnTo>
                <a:lnTo>
                  <a:pt x="0" y="4358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5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9707" y="256765"/>
            <a:ext cx="6581896" cy="1543871"/>
            <a:chOff x="0" y="0"/>
            <a:chExt cx="1733503" cy="4066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3503" cy="406616"/>
            </a:xfrm>
            <a:custGeom>
              <a:avLst/>
              <a:gdLst/>
              <a:ahLst/>
              <a:cxnLst/>
              <a:rect r="r" b="b" t="t" l="l"/>
              <a:pathLst>
                <a:path h="406616" w="1733503">
                  <a:moveTo>
                    <a:pt x="59988" y="0"/>
                  </a:moveTo>
                  <a:lnTo>
                    <a:pt x="1673515" y="0"/>
                  </a:lnTo>
                  <a:cubicBezTo>
                    <a:pt x="1706646" y="0"/>
                    <a:pt x="1733503" y="26858"/>
                    <a:pt x="1733503" y="59988"/>
                  </a:cubicBezTo>
                  <a:lnTo>
                    <a:pt x="1733503" y="346628"/>
                  </a:lnTo>
                  <a:cubicBezTo>
                    <a:pt x="1733503" y="379758"/>
                    <a:pt x="1706646" y="406616"/>
                    <a:pt x="1673515" y="406616"/>
                  </a:cubicBezTo>
                  <a:lnTo>
                    <a:pt x="59988" y="406616"/>
                  </a:lnTo>
                  <a:cubicBezTo>
                    <a:pt x="44079" y="406616"/>
                    <a:pt x="28820" y="400296"/>
                    <a:pt x="17570" y="389046"/>
                  </a:cubicBezTo>
                  <a:cubicBezTo>
                    <a:pt x="6320" y="377796"/>
                    <a:pt x="0" y="362538"/>
                    <a:pt x="0" y="346628"/>
                  </a:cubicBezTo>
                  <a:lnTo>
                    <a:pt x="0" y="59988"/>
                  </a:lnTo>
                  <a:cubicBezTo>
                    <a:pt x="0" y="26858"/>
                    <a:pt x="26858" y="0"/>
                    <a:pt x="59988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733503" cy="501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Introduction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87583" y="9524835"/>
            <a:ext cx="31146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92708"/>
            <a:ext cx="16640443" cy="780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581" spc="252">
                <a:solidFill>
                  <a:srgbClr val="000000"/>
                </a:solidFill>
                <a:latin typeface="Open Sauce Bold"/>
              </a:rPr>
              <a:t>Google Scholar and Research Papers</a:t>
            </a:r>
          </a:p>
          <a:p>
            <a:pPr algn="l">
              <a:lnSpc>
                <a:spcPts val="3286"/>
              </a:lnSpc>
            </a:pPr>
            <a:r>
              <a:rPr lang="en-US" sz="2381" spc="233">
                <a:solidFill>
                  <a:srgbClr val="000000"/>
                </a:solidFill>
                <a:latin typeface="Open Sauce Bold"/>
              </a:rPr>
              <a:t>Research papers: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El Zaatari, Shirine, et al. "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Cobot programming for collaborative industrial tasks: An overview.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" Robotics and Autonomous Systems 116 (2019): 162-180.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Zhu, Jihong, Michael Gienger, and Jens Kober. "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Learning task-parameterized skills from few demonstrations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." IEEE Robotics and Automation Letters 7.2 (2022): 4063-4070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El Zaatari, Shirine, Yuqi Wang, and Weidong Li. "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Reinforcement Learning based Optimization for Cobot's Path Generation in Collaborative Tasks.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" 2021 IEEE 24th International Conference on Computer Supported Cooperative Work in Design (CSCWD). IEEE, 2021.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Mendes, Nuno, Miguel Simão, and Pedro Neto. "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Segmentation of electromyography signals for pattern recognition.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" IECON 2019-45th Annual Conference of the IEEE Industrial Electronics Society. Vol. 1. IEEE, 2019.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Gao, Qing, Jinguo Liu, and Zhaojie Ju. 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"Hand gesture recognition using multimodal data fusion and multiscale parallel convolutional neural network for human–robot interaction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." Expert Systems 38.5 (2021): e12490.</a:t>
            </a:r>
          </a:p>
          <a:p>
            <a:pPr algn="l" marL="514092" indent="-257046" lvl="1">
              <a:lnSpc>
                <a:spcPts val="3286"/>
              </a:lnSpc>
              <a:buFont typeface="Arial"/>
              <a:buChar char="•"/>
            </a:pPr>
            <a:r>
              <a:rPr lang="en-US" sz="2381" spc="233">
                <a:solidFill>
                  <a:srgbClr val="000000"/>
                </a:solidFill>
                <a:latin typeface="Open Sauce"/>
              </a:rPr>
              <a:t>Liu, Hongyi, and Lihui Wang. "</a:t>
            </a:r>
            <a:r>
              <a:rPr lang="en-US" sz="2381" spc="233">
                <a:solidFill>
                  <a:srgbClr val="000000"/>
                </a:solidFill>
                <a:latin typeface="Open Sauce Bold"/>
              </a:rPr>
              <a:t>Gesture recognition for human-robot collaboration: A review</a:t>
            </a:r>
            <a:r>
              <a:rPr lang="en-US" sz="2381" spc="233">
                <a:solidFill>
                  <a:srgbClr val="000000"/>
                </a:solidFill>
                <a:latin typeface="Open Sauce"/>
              </a:rPr>
              <a:t>." International Journal of Industrial Ergonomics 68 (2018): 355-367.</a:t>
            </a:r>
          </a:p>
          <a:p>
            <a:pPr algn="ctr">
              <a:lnSpc>
                <a:spcPts val="3286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62397" y="256765"/>
            <a:ext cx="6425693" cy="1200542"/>
            <a:chOff x="0" y="0"/>
            <a:chExt cx="1692364" cy="316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2364" cy="316192"/>
            </a:xfrm>
            <a:custGeom>
              <a:avLst/>
              <a:gdLst/>
              <a:ahLst/>
              <a:cxnLst/>
              <a:rect r="r" b="b" t="t" l="l"/>
              <a:pathLst>
                <a:path h="316192" w="1692364">
                  <a:moveTo>
                    <a:pt x="61447" y="0"/>
                  </a:moveTo>
                  <a:lnTo>
                    <a:pt x="1630917" y="0"/>
                  </a:lnTo>
                  <a:cubicBezTo>
                    <a:pt x="1647214" y="0"/>
                    <a:pt x="1662843" y="6474"/>
                    <a:pt x="1674366" y="17997"/>
                  </a:cubicBezTo>
                  <a:cubicBezTo>
                    <a:pt x="1685890" y="29521"/>
                    <a:pt x="1692364" y="45150"/>
                    <a:pt x="1692364" y="61447"/>
                  </a:cubicBezTo>
                  <a:lnTo>
                    <a:pt x="1692364" y="254745"/>
                  </a:lnTo>
                  <a:cubicBezTo>
                    <a:pt x="1692364" y="288681"/>
                    <a:pt x="1664853" y="316192"/>
                    <a:pt x="1630917" y="316192"/>
                  </a:cubicBezTo>
                  <a:lnTo>
                    <a:pt x="61447" y="316192"/>
                  </a:lnTo>
                  <a:cubicBezTo>
                    <a:pt x="27511" y="316192"/>
                    <a:pt x="0" y="288681"/>
                    <a:pt x="0" y="254745"/>
                  </a:cubicBezTo>
                  <a:lnTo>
                    <a:pt x="0" y="61447"/>
                  </a:lnTo>
                  <a:cubicBezTo>
                    <a:pt x="0" y="27511"/>
                    <a:pt x="27511" y="0"/>
                    <a:pt x="61447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692364" cy="411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References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89549" y="251778"/>
            <a:ext cx="1205529" cy="1205529"/>
          </a:xfrm>
          <a:custGeom>
            <a:avLst/>
            <a:gdLst/>
            <a:ahLst/>
            <a:cxnLst/>
            <a:rect r="r" b="b" t="t" l="l"/>
            <a:pathLst>
              <a:path h="1205529" w="1205529">
                <a:moveTo>
                  <a:pt x="0" y="0"/>
                </a:moveTo>
                <a:lnTo>
                  <a:pt x="1205528" y="0"/>
                </a:lnTo>
                <a:lnTo>
                  <a:pt x="1205528" y="1205528"/>
                </a:lnTo>
                <a:lnTo>
                  <a:pt x="0" y="120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13881" y="9524835"/>
            <a:ext cx="623173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3770" y="3793552"/>
            <a:ext cx="6729170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0" t="-4663" r="-10897" b="-466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445" y="1842716"/>
            <a:ext cx="10333595" cy="615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620" indent="-277810" lvl="1">
              <a:lnSpc>
                <a:spcPts val="3551"/>
              </a:lnSpc>
              <a:buFont typeface="Arial"/>
              <a:buChar char="•"/>
            </a:pPr>
            <a:r>
              <a:rPr lang="en-US" sz="2573" spc="252">
                <a:solidFill>
                  <a:srgbClr val="231F20"/>
                </a:solidFill>
                <a:latin typeface="Open Sauce"/>
              </a:rPr>
              <a:t>Task-parameterized learning from demonstrations is an approach where a robotic system learns how to perform a task by observing demonstrations, and the learning process is influenced by various task-related parameters.</a:t>
            </a:r>
          </a:p>
          <a:p>
            <a:pPr algn="l">
              <a:lnSpc>
                <a:spcPts val="3551"/>
              </a:lnSpc>
            </a:pPr>
          </a:p>
          <a:p>
            <a:pPr algn="l" marL="555620" indent="-277810" lvl="1">
              <a:lnSpc>
                <a:spcPts val="3551"/>
              </a:lnSpc>
              <a:buFont typeface="Arial"/>
              <a:buChar char="•"/>
            </a:pPr>
            <a:r>
              <a:rPr lang="en-US" sz="2573" spc="252">
                <a:solidFill>
                  <a:srgbClr val="231F20"/>
                </a:solidFill>
                <a:latin typeface="Open Sauce"/>
              </a:rPr>
              <a:t>TP-LfD, coupled with reinforcement learning, forms a robust system, enhancing adaptability and efficiency in cobot path planning for diverse industrial applications.</a:t>
            </a:r>
          </a:p>
          <a:p>
            <a:pPr algn="l">
              <a:lnSpc>
                <a:spcPts val="3551"/>
              </a:lnSpc>
            </a:pPr>
          </a:p>
          <a:p>
            <a:pPr algn="l" marL="555620" indent="-277810" lvl="1">
              <a:lnSpc>
                <a:spcPts val="3551"/>
              </a:lnSpc>
              <a:buFont typeface="Arial"/>
              <a:buChar char="•"/>
            </a:pPr>
            <a:r>
              <a:rPr lang="en-US" sz="2573" spc="252">
                <a:solidFill>
                  <a:srgbClr val="231F20"/>
                </a:solidFill>
                <a:latin typeface="Open Sauce"/>
              </a:rPr>
              <a:t>This approach bridges the gap between human intent and cobot actions, fostering effective human-robot collaboration 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28778" y="708545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74693" y="179235"/>
            <a:ext cx="1286068" cy="1286068"/>
          </a:xfrm>
          <a:custGeom>
            <a:avLst/>
            <a:gdLst/>
            <a:ahLst/>
            <a:cxnLst/>
            <a:rect r="r" b="b" t="t" l="l"/>
            <a:pathLst>
              <a:path h="1286068" w="1286068">
                <a:moveTo>
                  <a:pt x="0" y="0"/>
                </a:moveTo>
                <a:lnTo>
                  <a:pt x="1286068" y="0"/>
                </a:lnTo>
                <a:lnTo>
                  <a:pt x="1286068" y="1286069"/>
                </a:lnTo>
                <a:lnTo>
                  <a:pt x="0" y="128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28877" y="1796773"/>
            <a:ext cx="6957458" cy="5982146"/>
          </a:xfrm>
          <a:custGeom>
            <a:avLst/>
            <a:gdLst/>
            <a:ahLst/>
            <a:cxnLst/>
            <a:rect r="r" b="b" t="t" l="l"/>
            <a:pathLst>
              <a:path h="5982146" w="6957458">
                <a:moveTo>
                  <a:pt x="0" y="0"/>
                </a:moveTo>
                <a:lnTo>
                  <a:pt x="6957459" y="0"/>
                </a:lnTo>
                <a:lnTo>
                  <a:pt x="6957459" y="5982145"/>
                </a:lnTo>
                <a:lnTo>
                  <a:pt x="0" y="5982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82" t="0" r="-3525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15915" y="9478397"/>
            <a:ext cx="30932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8731" y="2534471"/>
            <a:ext cx="14625743" cy="685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Collect sEMG (Surface Electromyography), video, and Kinect sensor data simultaneously to ensure synchronized data acquisition to maintain temporal consistency across modalities.</a:t>
            </a:r>
          </a:p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Extract relevant features from each type of Data (SEMG, video, Kinect sensor data) and fuse them using data fusion techniques.</a:t>
            </a:r>
          </a:p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Utilize Kinect sensor data for depth analysis to divide the environment into three distinct zones based on depth information.</a:t>
            </a:r>
          </a:p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Develop a machine learning model using the fused data from sEMG, video, and Kinect sensor. </a:t>
            </a:r>
          </a:p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Train the model to understand the relationship between multimodal inputs and optimal path finding based on depth-divided zones.</a:t>
            </a:r>
          </a:p>
          <a:p>
            <a:pPr algn="l" marL="575615" indent="-287808" lvl="1">
              <a:lnSpc>
                <a:spcPts val="3679"/>
              </a:lnSpc>
              <a:buFont typeface="Arial"/>
              <a:buChar char="•"/>
            </a:pPr>
            <a:r>
              <a:rPr lang="en-US" sz="2666" spc="261">
                <a:solidFill>
                  <a:srgbClr val="231F20"/>
                </a:solidFill>
                <a:latin typeface="Open Sauce"/>
              </a:rPr>
              <a:t>Implement a Machine learning /deep learning model to achieve accurate and classification of hand gestures based on sEMG signals.</a:t>
            </a:r>
          </a:p>
          <a:p>
            <a:pPr algn="l">
              <a:lnSpc>
                <a:spcPts val="3679"/>
              </a:lnSpc>
            </a:pPr>
          </a:p>
          <a:p>
            <a:pPr algn="l">
              <a:lnSpc>
                <a:spcPts val="367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62287" y="251778"/>
            <a:ext cx="1286068" cy="1286068"/>
          </a:xfrm>
          <a:custGeom>
            <a:avLst/>
            <a:gdLst/>
            <a:ahLst/>
            <a:cxnLst/>
            <a:rect r="r" b="b" t="t" l="l"/>
            <a:pathLst>
              <a:path h="1286068" w="1286068">
                <a:moveTo>
                  <a:pt x="0" y="0"/>
                </a:moveTo>
                <a:lnTo>
                  <a:pt x="1286069" y="0"/>
                </a:lnTo>
                <a:lnTo>
                  <a:pt x="1286069" y="1286068"/>
                </a:lnTo>
                <a:lnTo>
                  <a:pt x="0" y="1286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16621385" y="7714429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9707" y="256765"/>
            <a:ext cx="6581896" cy="1543871"/>
            <a:chOff x="0" y="0"/>
            <a:chExt cx="1733503" cy="4066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3503" cy="406616"/>
            </a:xfrm>
            <a:custGeom>
              <a:avLst/>
              <a:gdLst/>
              <a:ahLst/>
              <a:cxnLst/>
              <a:rect r="r" b="b" t="t" l="l"/>
              <a:pathLst>
                <a:path h="406616" w="1733503">
                  <a:moveTo>
                    <a:pt x="59988" y="0"/>
                  </a:moveTo>
                  <a:lnTo>
                    <a:pt x="1673515" y="0"/>
                  </a:lnTo>
                  <a:cubicBezTo>
                    <a:pt x="1706646" y="0"/>
                    <a:pt x="1733503" y="26858"/>
                    <a:pt x="1733503" y="59988"/>
                  </a:cubicBezTo>
                  <a:lnTo>
                    <a:pt x="1733503" y="346628"/>
                  </a:lnTo>
                  <a:cubicBezTo>
                    <a:pt x="1733503" y="379758"/>
                    <a:pt x="1706646" y="406616"/>
                    <a:pt x="1673515" y="406616"/>
                  </a:cubicBezTo>
                  <a:lnTo>
                    <a:pt x="59988" y="406616"/>
                  </a:lnTo>
                  <a:cubicBezTo>
                    <a:pt x="44079" y="406616"/>
                    <a:pt x="28820" y="400296"/>
                    <a:pt x="17570" y="389046"/>
                  </a:cubicBezTo>
                  <a:cubicBezTo>
                    <a:pt x="6320" y="377796"/>
                    <a:pt x="0" y="362538"/>
                    <a:pt x="0" y="346628"/>
                  </a:cubicBezTo>
                  <a:lnTo>
                    <a:pt x="0" y="59988"/>
                  </a:lnTo>
                  <a:cubicBezTo>
                    <a:pt x="0" y="26858"/>
                    <a:pt x="26858" y="0"/>
                    <a:pt x="59988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733503" cy="501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Objective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199159" y="9201150"/>
            <a:ext cx="308134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04391" y="3482899"/>
            <a:ext cx="5689221" cy="4886438"/>
          </a:xfrm>
          <a:custGeom>
            <a:avLst/>
            <a:gdLst/>
            <a:ahLst/>
            <a:cxnLst/>
            <a:rect r="r" b="b" t="t" l="l"/>
            <a:pathLst>
              <a:path h="4886438" w="5689221">
                <a:moveTo>
                  <a:pt x="0" y="0"/>
                </a:moveTo>
                <a:lnTo>
                  <a:pt x="5689220" y="0"/>
                </a:lnTo>
                <a:lnTo>
                  <a:pt x="5689220" y="4886437"/>
                </a:lnTo>
                <a:lnTo>
                  <a:pt x="0" y="4886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98" r="0" b="-69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4347" y="2482338"/>
            <a:ext cx="12778234" cy="44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Electrode Placement on the muscle (Five electrodes):</a:t>
            </a:r>
          </a:p>
          <a:p>
            <a:pPr algn="l" marL="781429" indent="-390714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Flexor digitorum superficials</a:t>
            </a:r>
          </a:p>
          <a:p>
            <a:pPr algn="l" marL="781429" indent="-390714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Extensor carpi ulnaris</a:t>
            </a:r>
          </a:p>
          <a:p>
            <a:pPr algn="l" marL="781429" indent="-390714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Brachioradialis</a:t>
            </a:r>
          </a:p>
          <a:p>
            <a:pPr algn="l" marL="781429" indent="-390714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Extensor digitorum</a:t>
            </a:r>
          </a:p>
          <a:p>
            <a:pPr algn="l" marL="781429" indent="-390714" lvl="1">
              <a:lnSpc>
                <a:spcPts val="5067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Canva Sans"/>
              </a:rPr>
              <a:t>Flexor carpi ulnaris</a:t>
            </a:r>
          </a:p>
          <a:p>
            <a:pPr algn="l">
              <a:lnSpc>
                <a:spcPts val="506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5956" y="6546808"/>
            <a:ext cx="4203398" cy="3170867"/>
          </a:xfrm>
          <a:custGeom>
            <a:avLst/>
            <a:gdLst/>
            <a:ahLst/>
            <a:cxnLst/>
            <a:rect r="r" b="b" t="t" l="l"/>
            <a:pathLst>
              <a:path h="3170867" w="4203398">
                <a:moveTo>
                  <a:pt x="0" y="0"/>
                </a:moveTo>
                <a:lnTo>
                  <a:pt x="4203398" y="0"/>
                </a:lnTo>
                <a:lnTo>
                  <a:pt x="4203398" y="3170867"/>
                </a:lnTo>
                <a:lnTo>
                  <a:pt x="0" y="3170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13743" y="4760217"/>
            <a:ext cx="4831560" cy="2942629"/>
          </a:xfrm>
          <a:custGeom>
            <a:avLst/>
            <a:gdLst/>
            <a:ahLst/>
            <a:cxnLst/>
            <a:rect r="r" b="b" t="t" l="l"/>
            <a:pathLst>
              <a:path h="2942629" w="4831560">
                <a:moveTo>
                  <a:pt x="0" y="0"/>
                </a:moveTo>
                <a:lnTo>
                  <a:pt x="4831560" y="0"/>
                </a:lnTo>
                <a:lnTo>
                  <a:pt x="4831560" y="2942629"/>
                </a:lnTo>
                <a:lnTo>
                  <a:pt x="0" y="2942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22" t="-2545" r="-202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45303" y="9416560"/>
            <a:ext cx="31015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9707" y="1698410"/>
            <a:ext cx="5939309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Sensor placement: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3229233" y="9210675"/>
            <a:ext cx="12778234" cy="47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>
                <a:solidFill>
                  <a:srgbClr val="000000"/>
                </a:solidFill>
                <a:latin typeface="Canva Sans"/>
              </a:rPr>
              <a:t>Fig. Electrode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6468" y="8554350"/>
            <a:ext cx="12778234" cy="47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>
                <a:solidFill>
                  <a:srgbClr val="000000"/>
                </a:solidFill>
                <a:latin typeface="Canva Sans"/>
              </a:rPr>
              <a:t>Fig. Noraxon for sEMG 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66798" y="7902063"/>
            <a:ext cx="12778234" cy="47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>
                <a:solidFill>
                  <a:srgbClr val="000000"/>
                </a:solidFill>
                <a:latin typeface="Canva Sans"/>
              </a:rPr>
              <a:t>Fig.Sensor Placement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80690" y="2172249"/>
            <a:ext cx="5106257" cy="6752274"/>
          </a:xfrm>
          <a:custGeom>
            <a:avLst/>
            <a:gdLst/>
            <a:ahLst/>
            <a:cxnLst/>
            <a:rect r="r" b="b" t="t" l="l"/>
            <a:pathLst>
              <a:path h="6752274" w="5106257">
                <a:moveTo>
                  <a:pt x="0" y="0"/>
                </a:moveTo>
                <a:lnTo>
                  <a:pt x="5106258" y="0"/>
                </a:lnTo>
                <a:lnTo>
                  <a:pt x="5106258" y="6752274"/>
                </a:lnTo>
                <a:lnTo>
                  <a:pt x="0" y="6752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25603" y="5223026"/>
            <a:ext cx="3218397" cy="4738614"/>
          </a:xfrm>
          <a:custGeom>
            <a:avLst/>
            <a:gdLst/>
            <a:ahLst/>
            <a:cxnLst/>
            <a:rect r="r" b="b" t="t" l="l"/>
            <a:pathLst>
              <a:path h="4738614" w="3218397">
                <a:moveTo>
                  <a:pt x="0" y="0"/>
                </a:moveTo>
                <a:lnTo>
                  <a:pt x="3218397" y="0"/>
                </a:lnTo>
                <a:lnTo>
                  <a:pt x="3218397" y="4738614"/>
                </a:lnTo>
                <a:lnTo>
                  <a:pt x="0" y="4738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422" r="0" b="-254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54530" y="9416560"/>
            <a:ext cx="291703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07" y="1698410"/>
            <a:ext cx="8951791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Flexor digitorum superficials: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3680" y="2685978"/>
            <a:ext cx="10424561" cy="215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sz="3124" spc="306">
                <a:solidFill>
                  <a:srgbClr val="000000"/>
                </a:solidFill>
                <a:latin typeface="Open Sauce"/>
              </a:rPr>
              <a:t>Flexor digitorum superficialis is important in gesture classification as it aids in distinguishing between hand movements, particularly in actions involving finger.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74268" y="2037986"/>
            <a:ext cx="5940689" cy="6637985"/>
          </a:xfrm>
          <a:custGeom>
            <a:avLst/>
            <a:gdLst/>
            <a:ahLst/>
            <a:cxnLst/>
            <a:rect r="r" b="b" t="t" l="l"/>
            <a:pathLst>
              <a:path h="6637985" w="5940689">
                <a:moveTo>
                  <a:pt x="0" y="0"/>
                </a:moveTo>
                <a:lnTo>
                  <a:pt x="5940688" y="0"/>
                </a:lnTo>
                <a:lnTo>
                  <a:pt x="5940688" y="6637985"/>
                </a:lnTo>
                <a:lnTo>
                  <a:pt x="0" y="6637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39664" y="5356978"/>
            <a:ext cx="3644646" cy="4691897"/>
          </a:xfrm>
          <a:custGeom>
            <a:avLst/>
            <a:gdLst/>
            <a:ahLst/>
            <a:cxnLst/>
            <a:rect r="r" b="b" t="t" l="l"/>
            <a:pathLst>
              <a:path h="4691897" w="3644646">
                <a:moveTo>
                  <a:pt x="0" y="0"/>
                </a:moveTo>
                <a:lnTo>
                  <a:pt x="3644646" y="0"/>
                </a:lnTo>
                <a:lnTo>
                  <a:pt x="3644646" y="4691897"/>
                </a:lnTo>
                <a:lnTo>
                  <a:pt x="0" y="469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99" t="-27511" r="0" b="-761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46077" y="9416560"/>
            <a:ext cx="308610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07" y="1698410"/>
            <a:ext cx="8951791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Extensor carpi ulnaris: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707" y="2666146"/>
            <a:ext cx="10424561" cy="25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000000"/>
                </a:solidFill>
                <a:latin typeface="Open Sauce"/>
              </a:rPr>
              <a:t>This muscle is crucial for wrist extension, is integral in tasks involving pulling the hand away from the palm and backward,</a:t>
            </a:r>
          </a:p>
          <a:p>
            <a:pPr algn="l"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000000"/>
                </a:solidFill>
                <a:latin typeface="Open Sauce"/>
              </a:rPr>
              <a:t>It offering valuable insights into movements like raising or pushing objects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6592" y="119091"/>
            <a:ext cx="1408799" cy="1408799"/>
          </a:xfrm>
          <a:custGeom>
            <a:avLst/>
            <a:gdLst/>
            <a:ahLst/>
            <a:cxnLst/>
            <a:rect r="r" b="b" t="t" l="l"/>
            <a:pathLst>
              <a:path h="1408799" w="1408799">
                <a:moveTo>
                  <a:pt x="0" y="0"/>
                </a:moveTo>
                <a:lnTo>
                  <a:pt x="1408799" y="0"/>
                </a:lnTo>
                <a:lnTo>
                  <a:pt x="1408799" y="1408799"/>
                </a:lnTo>
                <a:lnTo>
                  <a:pt x="0" y="1408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1449707" y="0"/>
            <a:ext cx="2899414" cy="2572571"/>
          </a:xfrm>
          <a:custGeom>
            <a:avLst/>
            <a:gdLst/>
            <a:ahLst/>
            <a:cxnLst/>
            <a:rect r="r" b="b" t="t" l="l"/>
            <a:pathLst>
              <a:path h="2572571" w="2899414">
                <a:moveTo>
                  <a:pt x="2899414" y="2572571"/>
                </a:moveTo>
                <a:lnTo>
                  <a:pt x="0" y="2572571"/>
                </a:lnTo>
                <a:lnTo>
                  <a:pt x="0" y="0"/>
                </a:lnTo>
                <a:lnTo>
                  <a:pt x="2899414" y="0"/>
                </a:lnTo>
                <a:lnTo>
                  <a:pt x="2899414" y="25725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9707" y="256765"/>
            <a:ext cx="8099294" cy="1271126"/>
            <a:chOff x="0" y="0"/>
            <a:chExt cx="2133147" cy="334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3148" cy="334782"/>
            </a:xfrm>
            <a:custGeom>
              <a:avLst/>
              <a:gdLst/>
              <a:ahLst/>
              <a:cxnLst/>
              <a:rect r="r" b="b" t="t" l="l"/>
              <a:pathLst>
                <a:path h="334782" w="2133148">
                  <a:moveTo>
                    <a:pt x="48750" y="0"/>
                  </a:moveTo>
                  <a:lnTo>
                    <a:pt x="2084398" y="0"/>
                  </a:lnTo>
                  <a:cubicBezTo>
                    <a:pt x="2111322" y="0"/>
                    <a:pt x="2133148" y="21826"/>
                    <a:pt x="2133148" y="48750"/>
                  </a:cubicBezTo>
                  <a:lnTo>
                    <a:pt x="2133148" y="286032"/>
                  </a:lnTo>
                  <a:cubicBezTo>
                    <a:pt x="2133148" y="312956"/>
                    <a:pt x="2111322" y="334782"/>
                    <a:pt x="2084398" y="334782"/>
                  </a:cubicBezTo>
                  <a:lnTo>
                    <a:pt x="48750" y="334782"/>
                  </a:lnTo>
                  <a:cubicBezTo>
                    <a:pt x="21826" y="334782"/>
                    <a:pt x="0" y="312956"/>
                    <a:pt x="0" y="286032"/>
                  </a:cubicBezTo>
                  <a:lnTo>
                    <a:pt x="0" y="48750"/>
                  </a:lnTo>
                  <a:cubicBezTo>
                    <a:pt x="0" y="21826"/>
                    <a:pt x="21826" y="0"/>
                    <a:pt x="48750" y="0"/>
                  </a:cubicBezTo>
                  <a:close/>
                </a:path>
              </a:pathLst>
            </a:custGeom>
            <a:solidFill>
              <a:srgbClr val="2B7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133147" cy="43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61"/>
                </a:lnSpc>
              </a:pPr>
              <a:r>
                <a:rPr lang="en-US" sz="5624" spc="551">
                  <a:solidFill>
                    <a:srgbClr val="FDFBFB"/>
                  </a:solidFill>
                  <a:latin typeface="Open Sauce Bold"/>
                </a:rPr>
                <a:t>Data Collection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95304" y="2037986"/>
            <a:ext cx="4805688" cy="6532844"/>
          </a:xfrm>
          <a:custGeom>
            <a:avLst/>
            <a:gdLst/>
            <a:ahLst/>
            <a:cxnLst/>
            <a:rect r="r" b="b" t="t" l="l"/>
            <a:pathLst>
              <a:path h="6532844" w="4805688">
                <a:moveTo>
                  <a:pt x="0" y="0"/>
                </a:moveTo>
                <a:lnTo>
                  <a:pt x="4805687" y="0"/>
                </a:lnTo>
                <a:lnTo>
                  <a:pt x="4805687" y="6532844"/>
                </a:lnTo>
                <a:lnTo>
                  <a:pt x="0" y="6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46505" y="4974481"/>
            <a:ext cx="2558133" cy="5152501"/>
          </a:xfrm>
          <a:custGeom>
            <a:avLst/>
            <a:gdLst/>
            <a:ahLst/>
            <a:cxnLst/>
            <a:rect r="r" b="b" t="t" l="l"/>
            <a:pathLst>
              <a:path h="5152501" w="2558133">
                <a:moveTo>
                  <a:pt x="0" y="0"/>
                </a:moveTo>
                <a:lnTo>
                  <a:pt x="2558133" y="0"/>
                </a:lnTo>
                <a:lnTo>
                  <a:pt x="2558133" y="5152501"/>
                </a:lnTo>
                <a:lnTo>
                  <a:pt x="0" y="5152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45303" y="9416560"/>
            <a:ext cx="310158" cy="5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  <a:spcBef>
                <a:spcPct val="0"/>
              </a:spcBef>
            </a:pPr>
            <a:r>
              <a:rPr lang="en-US" sz="3239" spc="317">
                <a:solidFill>
                  <a:srgbClr val="000000"/>
                </a:solidFill>
                <a:latin typeface="Open Sauce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9707" y="1698410"/>
            <a:ext cx="8951791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000000"/>
                </a:solidFill>
                <a:latin typeface="Open Sauce Bold"/>
              </a:rPr>
              <a:t>brachioradialis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9707" y="2443142"/>
            <a:ext cx="10424561" cy="324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4497" indent="-337248" lvl="1">
              <a:lnSpc>
                <a:spcPts val="4311"/>
              </a:lnSpc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Open Sauce"/>
              </a:rPr>
              <a:t>The brachioradialis muscle aids in forearm rotation and flexion</a:t>
            </a:r>
          </a:p>
          <a:p>
            <a:pPr algn="l" marL="674497" indent="-337248" lvl="1">
              <a:lnSpc>
                <a:spcPts val="4311"/>
              </a:lnSpc>
              <a:buFont typeface="Arial"/>
              <a:buChar char="•"/>
            </a:pPr>
            <a:r>
              <a:rPr lang="en-US" sz="3124" spc="306">
                <a:solidFill>
                  <a:srgbClr val="000000"/>
                </a:solidFill>
                <a:latin typeface="Open Sauce"/>
              </a:rPr>
              <a:t>It </a:t>
            </a:r>
            <a:r>
              <a:rPr lang="en-US" sz="3124" spc="306">
                <a:solidFill>
                  <a:srgbClr val="000000"/>
                </a:solidFill>
                <a:latin typeface="Open Sauce"/>
              </a:rPr>
              <a:t>plays a crucial role in hand gestures by controlling wrist movement and stabilizing the forearm during gestures</a:t>
            </a:r>
          </a:p>
          <a:p>
            <a:pPr algn="l">
              <a:lnSpc>
                <a:spcPts val="4311"/>
              </a:lnSpc>
            </a:pPr>
            <a:r>
              <a:rPr lang="en-US" sz="3124" spc="306">
                <a:solidFill>
                  <a:srgbClr val="000000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DAFgwmtkg80</dc:identifier>
  <dcterms:modified xsi:type="dcterms:W3CDTF">2011-08-01T06:04:30Z</dcterms:modified>
  <cp:revision>1</cp:revision>
  <dc:title>BTP_Project</dc:title>
</cp:coreProperties>
</file>